
<file path=[Content_Types].xml><?xml version="1.0" encoding="utf-8"?>
<Types xmlns="http://schemas.openxmlformats.org/package/2006/content-types">
  <Default Extension="jfif" ContentType="image/jpeg"/>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256" r:id="rId2"/>
    <p:sldId id="267" r:id="rId3"/>
    <p:sldId id="276" r:id="rId4"/>
    <p:sldId id="268" r:id="rId5"/>
    <p:sldId id="275" r:id="rId6"/>
    <p:sldId id="281" r:id="rId7"/>
    <p:sldId id="273" r:id="rId8"/>
    <p:sldId id="274" r:id="rId9"/>
    <p:sldId id="277" r:id="rId10"/>
    <p:sldId id="278" r:id="rId11"/>
    <p:sldId id="289" r:id="rId12"/>
    <p:sldId id="293" r:id="rId13"/>
    <p:sldId id="294" r:id="rId14"/>
    <p:sldId id="290" r:id="rId15"/>
    <p:sldId id="291" r:id="rId16"/>
    <p:sldId id="292" r:id="rId17"/>
    <p:sldId id="298" r:id="rId18"/>
    <p:sldId id="287" r:id="rId19"/>
    <p:sldId id="288" r:id="rId20"/>
    <p:sldId id="283" r:id="rId21"/>
    <p:sldId id="284" r:id="rId22"/>
    <p:sldId id="285" r:id="rId23"/>
    <p:sldId id="297" r:id="rId24"/>
    <p:sldId id="299" r:id="rId25"/>
    <p:sldId id="282" r:id="rId26"/>
    <p:sldId id="279" r:id="rId27"/>
    <p:sldId id="280" r:id="rId28"/>
    <p:sldId id="296" r:id="rId29"/>
    <p:sldId id="286" r:id="rId30"/>
    <p:sldId id="295" r:id="rId31"/>
    <p:sldId id="300" r:id="rId3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howGuides="1">
      <p:cViewPr varScale="1">
        <p:scale>
          <a:sx n="114" d="100"/>
          <a:sy n="114" d="100"/>
        </p:scale>
        <p:origin x="414" y="114"/>
      </p:cViewPr>
      <p:guideLst>
        <p:guide orient="horz" pos="2160"/>
        <p:guide pos="3839"/>
        <p:guide pos="1007"/>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11/5/2019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11/5/2019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11/5/2019</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11/5/2019</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11/5/2019</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11/5/2019</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11/5/2019</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11/5/2019</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11/5/2019</a:t>
            </a:fld>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11/5/2019</a:t>
            </a:fld>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fld id="{C2C6F8EA-316C-41DE-B9A4-EDCC3A85ED9A}" type="datetimeFigureOut">
              <a:rPr lang="en-US"/>
              <a:t>11/5/2019</a:t>
            </a:fld>
            <a:endParaRPr/>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11/5/2019</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11/5/2019</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11/5/2019</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image" Target="../media/image9.jf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lalescu2017.matearad.ro/" TargetMode="External"/><Relationship Id="rId2" Type="http://schemas.openxmlformats.org/officeDocument/2006/relationships/hyperlink" Target="https://ro.wikipedia.org/wiki/Traian_Lalesc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8669" y="1600200"/>
            <a:ext cx="9228343" cy="2680127"/>
          </a:xfrm>
        </p:spPr>
        <p:txBody>
          <a:bodyPr/>
          <a:lstStyle/>
          <a:p>
            <a:r>
              <a:rPr lang="en-US" dirty="0" err="1"/>
              <a:t>Concursul</a:t>
            </a:r>
            <a:r>
              <a:rPr lang="en-US" dirty="0"/>
              <a:t> “</a:t>
            </a:r>
            <a:r>
              <a:rPr lang="en-US" dirty="0" err="1"/>
              <a:t>Traian</a:t>
            </a:r>
            <a:r>
              <a:rPr lang="en-US" dirty="0"/>
              <a:t> </a:t>
            </a:r>
            <a:r>
              <a:rPr lang="en-US" dirty="0" err="1"/>
              <a:t>Lalescu</a:t>
            </a:r>
            <a:r>
              <a:rPr lang="en-US" dirty="0"/>
              <a:t>”</a:t>
            </a:r>
          </a:p>
        </p:txBody>
      </p:sp>
      <p:sp>
        <p:nvSpPr>
          <p:cNvPr id="3" name="Subtitle 2"/>
          <p:cNvSpPr>
            <a:spLocks noGrp="1"/>
          </p:cNvSpPr>
          <p:nvPr>
            <p:ph type="subTitle" idx="1"/>
          </p:nvPr>
        </p:nvSpPr>
        <p:spPr>
          <a:xfrm>
            <a:off x="2423070" y="4229286"/>
            <a:ext cx="9228342" cy="1638114"/>
          </a:xfrm>
        </p:spPr>
        <p:txBody>
          <a:bodyPr>
            <a:normAutofit fontScale="85000" lnSpcReduction="10000"/>
          </a:bodyPr>
          <a:lstStyle/>
          <a:p>
            <a:r>
              <a:rPr lang="en-US" dirty="0"/>
              <a:t>Dobondi David </a:t>
            </a:r>
            <a:endParaRPr lang="ro-RO" dirty="0"/>
          </a:p>
          <a:p>
            <a:r>
              <a:rPr lang="ro-RO" dirty="0"/>
              <a:t>- clasa a XI-a B – informatică intensiv promoția 2019-2020</a:t>
            </a:r>
          </a:p>
          <a:p>
            <a:endParaRPr lang="ro-RO" dirty="0"/>
          </a:p>
          <a:p>
            <a:r>
              <a:rPr lang="ro-RO" dirty="0"/>
              <a:t>Profesor Potocean Octavia</a:t>
            </a:r>
            <a:endParaRPr lang="en-US" dirty="0"/>
          </a:p>
        </p:txBody>
      </p:sp>
      <p:pic>
        <p:nvPicPr>
          <p:cNvPr id="1026" name="Picture 2" descr="Imagini pentru traian lalescu">
            <a:extLst>
              <a:ext uri="{FF2B5EF4-FFF2-40B4-BE49-F238E27FC236}">
                <a16:creationId xmlns:a16="http://schemas.microsoft.com/office/drawing/2014/main" id="{89657375-5B11-48A9-863F-D7A831ED6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5439" y="308811"/>
            <a:ext cx="31242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37DA6-FC47-49C0-AD8A-B7A7FB285941}"/>
              </a:ext>
            </a:extLst>
          </p:cNvPr>
          <p:cNvPicPr>
            <a:picLocks noChangeAspect="1"/>
          </p:cNvPicPr>
          <p:nvPr/>
        </p:nvPicPr>
        <p:blipFill>
          <a:blip r:embed="rId2"/>
          <a:stretch>
            <a:fillRect/>
          </a:stretch>
        </p:blipFill>
        <p:spPr>
          <a:xfrm>
            <a:off x="2150099" y="800100"/>
            <a:ext cx="7888626" cy="5257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438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ro-RO" dirty="0"/>
              <a:t>Desfășurare</a:t>
            </a:r>
            <a:endParaRPr lang="en-US" dirty="0"/>
          </a:p>
        </p:txBody>
      </p:sp>
      <p:sp>
        <p:nvSpPr>
          <p:cNvPr id="3" name="Content Placeholder 2">
            <a:extLst>
              <a:ext uri="{FF2B5EF4-FFF2-40B4-BE49-F238E27FC236}">
                <a16:creationId xmlns:a16="http://schemas.microsoft.com/office/drawing/2014/main" id="{4C678142-2E94-41DD-84E0-7488EB4AD456}"/>
              </a:ext>
            </a:extLst>
          </p:cNvPr>
          <p:cNvSpPr>
            <a:spLocks noGrp="1"/>
          </p:cNvSpPr>
          <p:nvPr>
            <p:ph idx="1"/>
          </p:nvPr>
        </p:nvSpPr>
        <p:spPr>
          <a:xfrm>
            <a:off x="1593436" y="1600200"/>
            <a:ext cx="9782801" cy="5080000"/>
          </a:xfrm>
        </p:spPr>
        <p:txBody>
          <a:bodyPr>
            <a:normAutofit/>
          </a:bodyPr>
          <a:lstStyle/>
          <a:p>
            <a:r>
              <a:rPr lang="ro-RO" sz="2400" dirty="0"/>
              <a:t>Deobicei se organizează în școlile cele mai reprezentative din cele 4 județe și astfel am reușit să intrăm în aceste lăcașuri de cultură și să le comparăm cu colegiul nostru. Astfel am văzut Colegiul Național "C. D. Loga", Colegiul National Decebal și </a:t>
            </a:r>
            <a:r>
              <a:rPr lang="it-IT" sz="2400" dirty="0"/>
              <a:t>Colegiul Economic al Banatului Montan</a:t>
            </a:r>
            <a:r>
              <a:rPr lang="ro-RO" sz="2400" dirty="0"/>
              <a:t>, niște licee deosebite dar pentru noi tot școala noastră este cea mai frumoasă.</a:t>
            </a:r>
          </a:p>
          <a:p>
            <a:r>
              <a:rPr lang="ro-RO" sz="2400" dirty="0"/>
              <a:t>Copiii sunt ca și noi, inteligenți, dedicați, dornici de afirmare, pasionați de matematică și cu deschidere spre învățătură dar și spre distracție și formarea de noi prietenii.</a:t>
            </a:r>
          </a:p>
          <a:p>
            <a:r>
              <a:rPr lang="ro-RO" sz="2400" dirty="0"/>
              <a:t>”La acest concurs, ca evaluatori sunt aleși cei mai buni profesori din fiecare județ și astfel am avut prilejul să fiu alături de profesoara mea la aceste concursuri” – Dobondi David</a:t>
            </a:r>
          </a:p>
          <a:p>
            <a:endParaRPr lang="ro-RO" sz="2400" dirty="0"/>
          </a:p>
          <a:p>
            <a:endParaRPr lang="ro-RO" sz="2400" dirty="0"/>
          </a:p>
        </p:txBody>
      </p:sp>
    </p:spTree>
    <p:extLst>
      <p:ext uri="{BB962C8B-B14F-4D97-AF65-F5344CB8AC3E}">
        <p14:creationId xmlns:p14="http://schemas.microsoft.com/office/powerpoint/2010/main" val="109433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ini pentru moise nicoara&quot;">
            <a:extLst>
              <a:ext uri="{FF2B5EF4-FFF2-40B4-BE49-F238E27FC236}">
                <a16:creationId xmlns:a16="http://schemas.microsoft.com/office/drawing/2014/main" id="{662977E7-CAD8-4810-B81A-AC44CCB183B2}"/>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9D169153-174C-44C7-BF74-9B95A65D6364}"/>
              </a:ext>
            </a:extLst>
          </p:cNvPr>
          <p:cNvPicPr>
            <a:picLocks noChangeAspect="1"/>
          </p:cNvPicPr>
          <p:nvPr/>
        </p:nvPicPr>
        <p:blipFill>
          <a:blip r:embed="rId2"/>
          <a:stretch>
            <a:fillRect/>
          </a:stretch>
        </p:blipFill>
        <p:spPr>
          <a:xfrm>
            <a:off x="936864" y="1525398"/>
            <a:ext cx="5183224" cy="38072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91C7F680-3F47-494F-820B-41456B31673D}"/>
              </a:ext>
            </a:extLst>
          </p:cNvPr>
          <p:cNvPicPr>
            <a:picLocks noChangeAspect="1"/>
          </p:cNvPicPr>
          <p:nvPr/>
        </p:nvPicPr>
        <p:blipFill>
          <a:blip r:embed="rId3"/>
          <a:stretch>
            <a:fillRect/>
          </a:stretch>
        </p:blipFill>
        <p:spPr>
          <a:xfrm>
            <a:off x="6551612" y="1066800"/>
            <a:ext cx="3997569" cy="4724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6742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ini pentru moise nicoara&quot;">
            <a:extLst>
              <a:ext uri="{FF2B5EF4-FFF2-40B4-BE49-F238E27FC236}">
                <a16:creationId xmlns:a16="http://schemas.microsoft.com/office/drawing/2014/main" id="{662977E7-CAD8-4810-B81A-AC44CCB183B2}"/>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6D7CF30-C46C-4DFC-8313-64D6E2BB72CE}"/>
              </a:ext>
            </a:extLst>
          </p:cNvPr>
          <p:cNvPicPr>
            <a:picLocks noChangeAspect="1"/>
          </p:cNvPicPr>
          <p:nvPr/>
        </p:nvPicPr>
        <p:blipFill>
          <a:blip r:embed="rId2"/>
          <a:stretch>
            <a:fillRect/>
          </a:stretch>
        </p:blipFill>
        <p:spPr>
          <a:xfrm>
            <a:off x="1163011" y="1747837"/>
            <a:ext cx="4483100" cy="3362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7B0BA66-F342-4058-85AA-9218E65BED70}"/>
              </a:ext>
            </a:extLst>
          </p:cNvPr>
          <p:cNvPicPr>
            <a:picLocks noChangeAspect="1"/>
          </p:cNvPicPr>
          <p:nvPr/>
        </p:nvPicPr>
        <p:blipFill>
          <a:blip r:embed="rId3"/>
          <a:stretch>
            <a:fillRect/>
          </a:stretch>
        </p:blipFill>
        <p:spPr>
          <a:xfrm>
            <a:off x="6094412" y="1883250"/>
            <a:ext cx="4656508" cy="30914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1089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678142-2E94-41DD-84E0-7488EB4AD456}"/>
              </a:ext>
            </a:extLst>
          </p:cNvPr>
          <p:cNvSpPr>
            <a:spLocks noGrp="1"/>
          </p:cNvSpPr>
          <p:nvPr>
            <p:ph idx="1"/>
          </p:nvPr>
        </p:nvSpPr>
        <p:spPr>
          <a:xfrm>
            <a:off x="1593436" y="1600200"/>
            <a:ext cx="9782801" cy="5080000"/>
          </a:xfrm>
        </p:spPr>
        <p:txBody>
          <a:bodyPr>
            <a:normAutofit/>
          </a:bodyPr>
          <a:lstStyle/>
          <a:p>
            <a:r>
              <a:rPr lang="ro-RO" sz="2400" dirty="0"/>
              <a:t>”Toți profesorii care participă sunt pasionați de matematică, mulți dintre ei sunt specialiști în a pregăti elevi de performanță și sunt cunoscuți pentru rezultatele pe care le-au avut de-a lungul timpului” – Potocean Octavia</a:t>
            </a:r>
          </a:p>
          <a:p>
            <a:r>
              <a:rPr lang="ro-RO" sz="2400" dirty="0"/>
              <a:t>Concursul fiind coordonat de profesorii universitari de la Universitatea de Vest din Timișoara, este un prilej pentru elevi și profesori să-i întâlnească și să discute despre noutăți în domeniul matematicii, despre examene și admiteri.</a:t>
            </a:r>
          </a:p>
          <a:p>
            <a:r>
              <a:rPr lang="ro-RO" sz="2400" dirty="0"/>
              <a:t>Seara înainte de concurs se întălnește comisia (profesorii universitari și inspectorii de la cele 4 județe) și compun subiectele.</a:t>
            </a:r>
          </a:p>
          <a:p>
            <a:r>
              <a:rPr lang="ro-RO" sz="2400" dirty="0"/>
              <a:t>Elevii și profesorii evaluatori împreună cu însoțitorii se întâlnesc la o cină de bun sosit unde deapănă amintiri.</a:t>
            </a:r>
          </a:p>
          <a:p>
            <a:endParaRPr lang="ro-RO" sz="2400" dirty="0"/>
          </a:p>
          <a:p>
            <a:endParaRPr lang="ro-RO" sz="2400" dirty="0"/>
          </a:p>
          <a:p>
            <a:endParaRPr lang="ro-RO" sz="2400" dirty="0"/>
          </a:p>
        </p:txBody>
      </p:sp>
    </p:spTree>
    <p:extLst>
      <p:ext uri="{BB962C8B-B14F-4D97-AF65-F5344CB8AC3E}">
        <p14:creationId xmlns:p14="http://schemas.microsoft.com/office/powerpoint/2010/main" val="249876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678142-2E94-41DD-84E0-7488EB4AD456}"/>
              </a:ext>
            </a:extLst>
          </p:cNvPr>
          <p:cNvSpPr>
            <a:spLocks noGrp="1"/>
          </p:cNvSpPr>
          <p:nvPr>
            <p:ph idx="1"/>
          </p:nvPr>
        </p:nvSpPr>
        <p:spPr>
          <a:xfrm>
            <a:off x="1593436" y="1600200"/>
            <a:ext cx="9782801" cy="5080000"/>
          </a:xfrm>
        </p:spPr>
        <p:txBody>
          <a:bodyPr>
            <a:normAutofit/>
          </a:bodyPr>
          <a:lstStyle/>
          <a:p>
            <a:r>
              <a:rPr lang="ro-RO" sz="2400" dirty="0"/>
              <a:t>Dimineața următoare, în sălile dinainte pregătite, elevii rezolvă subiectele de concurs iar profesorii evaluatori se întâlnesc să stabilească baremul de corectare și să discute variante de rezolvare.</a:t>
            </a:r>
          </a:p>
          <a:p>
            <a:r>
              <a:rPr lang="ro-RO" sz="2400" dirty="0"/>
              <a:t>După masa de prânz se corectează lucrările iar pentru elevi se organizează excursii sau alte activități sportive și culturale.</a:t>
            </a:r>
          </a:p>
          <a:p>
            <a:r>
              <a:rPr lang="ro-RO" sz="2400" dirty="0"/>
              <a:t>Loturile de elevi se întâlnesc si explorează orașul împreună iar acestea sunt defapt unele dintre cele mai plăcute momente deoarece elevii au posibilitatea să se cunoască și să lege unele dintre cele mai frumoase prietenii.</a:t>
            </a:r>
          </a:p>
          <a:p>
            <a:r>
              <a:rPr lang="ro-RO" sz="2400" dirty="0"/>
              <a:t>Seara în jurul orei 18 se afișează rezultatele și au loc contestațiile. Momentele acestea sunt cele mai intens trăite și sunt asociate cu bucurie și tristețe, momente pe care doar cei care lucrează de și pentru performanță le simt.</a:t>
            </a:r>
          </a:p>
          <a:p>
            <a:endParaRPr lang="ro-RO" sz="2400" dirty="0"/>
          </a:p>
          <a:p>
            <a:endParaRPr lang="ro-RO" sz="2400" dirty="0"/>
          </a:p>
          <a:p>
            <a:endParaRPr lang="ro-RO" sz="2400" dirty="0"/>
          </a:p>
        </p:txBody>
      </p:sp>
    </p:spTree>
    <p:extLst>
      <p:ext uri="{BB962C8B-B14F-4D97-AF65-F5344CB8AC3E}">
        <p14:creationId xmlns:p14="http://schemas.microsoft.com/office/powerpoint/2010/main" val="179754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678142-2E94-41DD-84E0-7488EB4AD456}"/>
              </a:ext>
            </a:extLst>
          </p:cNvPr>
          <p:cNvSpPr>
            <a:spLocks noGrp="1"/>
          </p:cNvSpPr>
          <p:nvPr>
            <p:ph idx="1"/>
          </p:nvPr>
        </p:nvSpPr>
        <p:spPr>
          <a:xfrm>
            <a:off x="1593436" y="1600200"/>
            <a:ext cx="9782801" cy="5080000"/>
          </a:xfrm>
        </p:spPr>
        <p:txBody>
          <a:bodyPr>
            <a:normAutofit/>
          </a:bodyPr>
          <a:lstStyle/>
          <a:p>
            <a:r>
              <a:rPr lang="ro-RO" sz="2400" dirty="0"/>
              <a:t>”După concurs întotdeauna discut rezolvarea cu profesoarea mea, fie direct, dacă e cu noi, fie la telefon ca apoi cu emoție să așteptăm rezultatele. Am avut bucuria să fiu recompensat cu premiu sau mențiune și îmi doresc să mai particip la concurs și în acești ultimi doi ani de școală.” – Dobondi David</a:t>
            </a:r>
          </a:p>
          <a:p>
            <a:r>
              <a:rPr lang="ro-RO" sz="2400" dirty="0"/>
              <a:t>Seara este organizată cina festivă pentru elevi și cea pentru profesori unde se analizează calitatea desfășurării concursului și se fac planuri pentru următorul concurs în alt județ.</a:t>
            </a:r>
          </a:p>
          <a:p>
            <a:r>
              <a:rPr lang="ro-RO" sz="2400" dirty="0"/>
              <a:t>Întotdeauna va fi o mândrie și o onoare să fim printre elevii sau printre profesorii care participă la acest concurs.</a:t>
            </a:r>
          </a:p>
          <a:p>
            <a:pPr marL="0" indent="0">
              <a:buNone/>
            </a:pPr>
            <a:endParaRPr lang="ro-RO" sz="2400" dirty="0"/>
          </a:p>
          <a:p>
            <a:endParaRPr lang="ro-RO" sz="2400" dirty="0"/>
          </a:p>
          <a:p>
            <a:endParaRPr lang="ro-RO" sz="2400" dirty="0"/>
          </a:p>
        </p:txBody>
      </p:sp>
    </p:spTree>
    <p:extLst>
      <p:ext uri="{BB962C8B-B14F-4D97-AF65-F5344CB8AC3E}">
        <p14:creationId xmlns:p14="http://schemas.microsoft.com/office/powerpoint/2010/main" val="113315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678142-2E94-41DD-84E0-7488EB4AD456}"/>
              </a:ext>
            </a:extLst>
          </p:cNvPr>
          <p:cNvSpPr>
            <a:spLocks noGrp="1"/>
          </p:cNvSpPr>
          <p:nvPr>
            <p:ph idx="1"/>
          </p:nvPr>
        </p:nvSpPr>
        <p:spPr>
          <a:xfrm>
            <a:off x="1593436" y="1600200"/>
            <a:ext cx="9782801" cy="5080000"/>
          </a:xfrm>
        </p:spPr>
        <p:txBody>
          <a:bodyPr>
            <a:normAutofit fontScale="92500" lnSpcReduction="10000"/>
          </a:bodyPr>
          <a:lstStyle/>
          <a:p>
            <a:r>
              <a:rPr lang="ro-RO" sz="2400" dirty="0"/>
              <a:t>”David este unul dintre cei mai buni elevi din județul nostru și cel mai bun din școala noastră la categoria lui de vârstă. Cu o tenacitate puternică de muncă, cu o ambiție ieșită din comun și cu o seriozitate remarcabilă, de cele mai multe ori a reușit să obțină rezultate deosebite. Sunt bucuroasă ca l-am avut și încă îl am ca elev. Deși este deja admis la Universitatea de Vest din Timișoara prin rezultatele pe care le-a avut, nu contenește să muncească cu aceeași pasiune caracteristică unui adevărat olimpic.”</a:t>
            </a:r>
          </a:p>
          <a:p>
            <a:pPr algn="r"/>
            <a:r>
              <a:rPr lang="ro-RO" sz="2400" dirty="0"/>
              <a:t>Potocean Octavia</a:t>
            </a:r>
          </a:p>
          <a:p>
            <a:r>
              <a:rPr lang="ro-RO" sz="2400" dirty="0"/>
              <a:t>”Pentru mine au fost întotdeauna un exemplu colegii mai mari de la centrul de excelență a doamnei profesoare care s-au remarcat la olimpiade naționale și alte concursuri, mai ales Traian Lalescu : Papp Tamaș, Szocs Andreea și Lazăr Vlad (studenți la matematică, colegiul Selwyn Cambridge), Popescu Valentin (Bristol U.K.), Maria Andrei (mate-info Oxford University) și Santa Richard (inginerie spațială – aerospace la Manchester University). De asemenea m-aș bucura ca și eu la rândul meu să fiu un exemplu pentru alți colegi.”</a:t>
            </a:r>
          </a:p>
          <a:p>
            <a:pPr algn="r"/>
            <a:r>
              <a:rPr lang="ro-RO" sz="2400" dirty="0"/>
              <a:t>Dobondi David</a:t>
            </a:r>
          </a:p>
          <a:p>
            <a:endParaRPr lang="ro-RO" sz="2400" dirty="0"/>
          </a:p>
          <a:p>
            <a:endParaRPr lang="ro-RO" sz="2400" dirty="0"/>
          </a:p>
        </p:txBody>
      </p:sp>
    </p:spTree>
    <p:extLst>
      <p:ext uri="{BB962C8B-B14F-4D97-AF65-F5344CB8AC3E}">
        <p14:creationId xmlns:p14="http://schemas.microsoft.com/office/powerpoint/2010/main" val="91349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ro-RO" dirty="0"/>
              <a:t>Experiențele </a:t>
            </a:r>
            <a:r>
              <a:rPr lang="en-US" dirty="0" err="1"/>
              <a:t>Profesorilor</a:t>
            </a:r>
            <a:endParaRPr lang="en-US" dirty="0"/>
          </a:p>
        </p:txBody>
      </p:sp>
      <p:sp>
        <p:nvSpPr>
          <p:cNvPr id="3" name="Content Placeholder 2">
            <a:extLst>
              <a:ext uri="{FF2B5EF4-FFF2-40B4-BE49-F238E27FC236}">
                <a16:creationId xmlns:a16="http://schemas.microsoft.com/office/drawing/2014/main" id="{4C678142-2E94-41DD-84E0-7488EB4AD456}"/>
              </a:ext>
            </a:extLst>
          </p:cNvPr>
          <p:cNvSpPr>
            <a:spLocks noGrp="1"/>
          </p:cNvSpPr>
          <p:nvPr>
            <p:ph idx="1"/>
          </p:nvPr>
        </p:nvSpPr>
        <p:spPr>
          <a:xfrm>
            <a:off x="1593436" y="1600200"/>
            <a:ext cx="9782801" cy="5257800"/>
          </a:xfrm>
        </p:spPr>
        <p:txBody>
          <a:bodyPr>
            <a:normAutofit/>
          </a:bodyPr>
          <a:lstStyle/>
          <a:p>
            <a:r>
              <a:rPr lang="ro-RO" sz="2400" dirty="0"/>
              <a:t>”Concursul Traian Lalescu, este un cu concurs cu tradiție care reunește cei mai buni elevi din vestul țării. Întotdeauna am participat cu bucurie la acest concurs, și l-am considerat ca fiind o competiție prietenească între loturile celor patru județe. Între profesorii care au participat la aceste întruniri s-au legat pretenii durabile.</a:t>
            </a:r>
            <a:endParaRPr lang="ro-RO" sz="2000" dirty="0"/>
          </a:p>
          <a:p>
            <a:r>
              <a:rPr lang="ro-RO" sz="2400" dirty="0"/>
              <a:t>Pentru cei care pregătim elevi de performanță, acest concurs este un prilej de a-i verifica și de a stabili nivelul lor de pregătire. Subiectele sunt aproape la fel de grele ca și cele de la olimpiada națională. Pe de altă parte, este o mândrie pentru elevi să facă parte din locul care reprezintă Aradul la concursul Traian Lalescu</a:t>
            </a:r>
          </a:p>
        </p:txBody>
      </p:sp>
    </p:spTree>
    <p:extLst>
      <p:ext uri="{BB962C8B-B14F-4D97-AF65-F5344CB8AC3E}">
        <p14:creationId xmlns:p14="http://schemas.microsoft.com/office/powerpoint/2010/main" val="243763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678142-2E94-41DD-84E0-7488EB4AD456}"/>
              </a:ext>
            </a:extLst>
          </p:cNvPr>
          <p:cNvSpPr>
            <a:spLocks noGrp="1"/>
          </p:cNvSpPr>
          <p:nvPr>
            <p:ph idx="1"/>
          </p:nvPr>
        </p:nvSpPr>
        <p:spPr>
          <a:xfrm>
            <a:off x="1593436" y="1600200"/>
            <a:ext cx="9782801" cy="5257800"/>
          </a:xfrm>
        </p:spPr>
        <p:txBody>
          <a:bodyPr>
            <a:normAutofit/>
          </a:bodyPr>
          <a:lstStyle/>
          <a:p>
            <a:r>
              <a:rPr lang="ro-RO" sz="2400" dirty="0"/>
              <a:t>Îmi amintesc cu mare bucurie de momentele frumoase pe care le-am trăit alături de elevii mei de performanță care de cele mai multe ori, au fost clasați printre cei mai buni elevi din concurs. Aceste momente nu pot să le cunoască decât cei care chiar au avut copii în concurs.</a:t>
            </a:r>
          </a:p>
          <a:p>
            <a:r>
              <a:rPr lang="ro-RO" sz="2400" dirty="0"/>
              <a:t>Emoția, bucuria, frământările din acele momente sunt amintiri încă vii în mintea mea.”</a:t>
            </a:r>
          </a:p>
          <a:p>
            <a:pPr algn="r"/>
            <a:r>
              <a:rPr lang="ro-RO" sz="2400" dirty="0"/>
              <a:t>Profesor Potocean Octavia</a:t>
            </a:r>
          </a:p>
          <a:p>
            <a:pPr algn="r"/>
            <a:endParaRPr lang="ro-RO" sz="2400" dirty="0"/>
          </a:p>
          <a:p>
            <a:endParaRPr lang="ro-RO" sz="2400" dirty="0"/>
          </a:p>
        </p:txBody>
      </p:sp>
    </p:spTree>
    <p:extLst>
      <p:ext uri="{BB962C8B-B14F-4D97-AF65-F5344CB8AC3E}">
        <p14:creationId xmlns:p14="http://schemas.microsoft.com/office/powerpoint/2010/main" val="255594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ro-RO" dirty="0"/>
              <a:t>Despre concurs</a:t>
            </a:r>
            <a:endParaRPr lang="en-US" dirty="0"/>
          </a:p>
        </p:txBody>
      </p:sp>
      <p:sp>
        <p:nvSpPr>
          <p:cNvPr id="3" name="Content Placeholder 2">
            <a:extLst>
              <a:ext uri="{FF2B5EF4-FFF2-40B4-BE49-F238E27FC236}">
                <a16:creationId xmlns:a16="http://schemas.microsoft.com/office/drawing/2014/main" id="{4C678142-2E94-41DD-84E0-7488EB4AD456}"/>
              </a:ext>
            </a:extLst>
          </p:cNvPr>
          <p:cNvSpPr>
            <a:spLocks noGrp="1"/>
          </p:cNvSpPr>
          <p:nvPr>
            <p:ph idx="1"/>
          </p:nvPr>
        </p:nvSpPr>
        <p:spPr/>
        <p:txBody>
          <a:bodyPr/>
          <a:lstStyle/>
          <a:p>
            <a:r>
              <a:rPr lang="en-US" dirty="0" err="1"/>
              <a:t>În</a:t>
            </a:r>
            <a:r>
              <a:rPr lang="en-US" dirty="0"/>
              <a:t> </a:t>
            </a:r>
            <a:r>
              <a:rPr lang="en-US" dirty="0" err="1"/>
              <a:t>fiecare</a:t>
            </a:r>
            <a:r>
              <a:rPr lang="en-US" dirty="0"/>
              <a:t> an, </a:t>
            </a:r>
            <a:r>
              <a:rPr lang="en-US" dirty="0" err="1"/>
              <a:t>în</a:t>
            </a:r>
            <a:r>
              <a:rPr lang="en-US" dirty="0"/>
              <a:t> </a:t>
            </a:r>
            <a:r>
              <a:rPr lang="en-US" dirty="0" err="1"/>
              <a:t>memoria</a:t>
            </a:r>
            <a:r>
              <a:rPr lang="en-US" dirty="0"/>
              <a:t> </a:t>
            </a:r>
            <a:r>
              <a:rPr lang="en-US" dirty="0" err="1"/>
              <a:t>marelui</a:t>
            </a:r>
            <a:r>
              <a:rPr lang="en-US" dirty="0"/>
              <a:t> </a:t>
            </a:r>
            <a:r>
              <a:rPr lang="en-US" dirty="0" err="1"/>
              <a:t>matematician</a:t>
            </a:r>
            <a:r>
              <a:rPr lang="en-US" dirty="0"/>
              <a:t> </a:t>
            </a:r>
            <a:r>
              <a:rPr lang="en-US" dirty="0" err="1"/>
              <a:t>Traian</a:t>
            </a:r>
            <a:r>
              <a:rPr lang="en-US" dirty="0"/>
              <a:t> </a:t>
            </a:r>
            <a:r>
              <a:rPr lang="en-US" dirty="0" err="1"/>
              <a:t>Lalescu</a:t>
            </a:r>
            <a:r>
              <a:rPr lang="en-US" dirty="0"/>
              <a:t>, </a:t>
            </a:r>
            <a:r>
              <a:rPr lang="en-US" dirty="0" err="1"/>
              <a:t>Facultatea</a:t>
            </a:r>
            <a:r>
              <a:rPr lang="en-US" dirty="0"/>
              <a:t> de </a:t>
            </a:r>
            <a:r>
              <a:rPr lang="en-US" dirty="0" err="1"/>
              <a:t>Matematică</a:t>
            </a:r>
            <a:r>
              <a:rPr lang="en-US" dirty="0"/>
              <a:t> </a:t>
            </a:r>
            <a:r>
              <a:rPr lang="en-US" dirty="0" err="1"/>
              <a:t>și</a:t>
            </a:r>
            <a:r>
              <a:rPr lang="en-US" dirty="0"/>
              <a:t> </a:t>
            </a:r>
            <a:r>
              <a:rPr lang="en-US" dirty="0" err="1"/>
              <a:t>Informatică</a:t>
            </a:r>
            <a:r>
              <a:rPr lang="en-US" dirty="0"/>
              <a:t> din </a:t>
            </a:r>
            <a:r>
              <a:rPr lang="en-US" dirty="0" err="1"/>
              <a:t>cadrul</a:t>
            </a:r>
            <a:r>
              <a:rPr lang="en-US" dirty="0"/>
              <a:t> </a:t>
            </a:r>
            <a:r>
              <a:rPr lang="en-US" dirty="0" err="1"/>
              <a:t>Universităţii</a:t>
            </a:r>
            <a:r>
              <a:rPr lang="en-US" dirty="0"/>
              <a:t> de Vest </a:t>
            </a:r>
            <a:r>
              <a:rPr lang="en-US" dirty="0" err="1"/>
              <a:t>Timi</a:t>
            </a:r>
            <a:r>
              <a:rPr lang="ro-RO" dirty="0"/>
              <a:t>ș</a:t>
            </a:r>
            <a:r>
              <a:rPr lang="en-US" dirty="0" err="1"/>
              <a:t>oara</a:t>
            </a:r>
            <a:r>
              <a:rPr lang="en-US" dirty="0"/>
              <a:t> </a:t>
            </a:r>
            <a:r>
              <a:rPr lang="ro-RO" dirty="0"/>
              <a:t>organizează</a:t>
            </a:r>
            <a:r>
              <a:rPr lang="en-US" dirty="0"/>
              <a:t> </a:t>
            </a:r>
            <a:r>
              <a:rPr lang="en-US" dirty="0" err="1"/>
              <a:t>Concursul</a:t>
            </a:r>
            <a:r>
              <a:rPr lang="en-US" dirty="0"/>
              <a:t> </a:t>
            </a:r>
            <a:r>
              <a:rPr lang="en-US" dirty="0" err="1"/>
              <a:t>Interjudeţean</a:t>
            </a:r>
            <a:r>
              <a:rPr lang="en-US" dirty="0"/>
              <a:t> de </a:t>
            </a:r>
            <a:r>
              <a:rPr lang="en-US" dirty="0" err="1"/>
              <a:t>Matematică</a:t>
            </a:r>
            <a:r>
              <a:rPr lang="en-US" dirty="0"/>
              <a:t> “</a:t>
            </a:r>
            <a:r>
              <a:rPr lang="en-US" dirty="0" err="1"/>
              <a:t>Traian</a:t>
            </a:r>
            <a:r>
              <a:rPr lang="en-US" dirty="0"/>
              <a:t> </a:t>
            </a:r>
            <a:r>
              <a:rPr lang="en-US" dirty="0" err="1"/>
              <a:t>Lalescu</a:t>
            </a:r>
            <a:r>
              <a:rPr lang="en-US" dirty="0"/>
              <a:t>” cu </a:t>
            </a:r>
            <a:r>
              <a:rPr lang="en-US" dirty="0" err="1"/>
              <a:t>participarea</a:t>
            </a:r>
            <a:r>
              <a:rPr lang="en-US" dirty="0"/>
              <a:t> </a:t>
            </a:r>
            <a:r>
              <a:rPr lang="en-US" dirty="0" err="1"/>
              <a:t>judeţelor</a:t>
            </a:r>
            <a:r>
              <a:rPr lang="en-US" dirty="0"/>
              <a:t> din zona de vest a </a:t>
            </a:r>
            <a:r>
              <a:rPr lang="en-US" dirty="0" err="1"/>
              <a:t>ţării</a:t>
            </a:r>
            <a:r>
              <a:rPr lang="en-US" dirty="0"/>
              <a:t>.</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678142-2E94-41DD-84E0-7488EB4AD456}"/>
              </a:ext>
            </a:extLst>
          </p:cNvPr>
          <p:cNvSpPr>
            <a:spLocks noGrp="1"/>
          </p:cNvSpPr>
          <p:nvPr>
            <p:ph idx="1"/>
          </p:nvPr>
        </p:nvSpPr>
        <p:spPr>
          <a:xfrm>
            <a:off x="1593436" y="1600200"/>
            <a:ext cx="9782801" cy="5080000"/>
          </a:xfrm>
        </p:spPr>
        <p:txBody>
          <a:bodyPr>
            <a:normAutofit/>
          </a:bodyPr>
          <a:lstStyle/>
          <a:p>
            <a:r>
              <a:rPr lang="en-US" sz="2400" dirty="0"/>
              <a:t>“</a:t>
            </a:r>
            <a:r>
              <a:rPr lang="en-US" sz="2400" dirty="0" err="1"/>
              <a:t>Pentru</a:t>
            </a:r>
            <a:r>
              <a:rPr lang="en-US" sz="2400" dirty="0"/>
              <a:t> mine, </a:t>
            </a:r>
            <a:r>
              <a:rPr lang="en-US" sz="2400" dirty="0" err="1"/>
              <a:t>Concursul</a:t>
            </a:r>
            <a:r>
              <a:rPr lang="en-US" sz="2400" dirty="0"/>
              <a:t> </a:t>
            </a:r>
            <a:r>
              <a:rPr lang="en-US" sz="2400" dirty="0" err="1"/>
              <a:t>Interjudețean</a:t>
            </a:r>
            <a:r>
              <a:rPr lang="en-US" sz="2400" dirty="0"/>
              <a:t> </a:t>
            </a:r>
            <a:r>
              <a:rPr lang="en-US" sz="2400" dirty="0" err="1"/>
              <a:t>Traian</a:t>
            </a:r>
            <a:r>
              <a:rPr lang="en-US" sz="2400" dirty="0"/>
              <a:t> </a:t>
            </a:r>
            <a:r>
              <a:rPr lang="en-US" sz="2400" dirty="0" err="1"/>
              <a:t>Lalescu</a:t>
            </a:r>
            <a:r>
              <a:rPr lang="en-US" sz="2400" dirty="0"/>
              <a:t> a </a:t>
            </a:r>
            <a:r>
              <a:rPr lang="en-US" sz="2400" dirty="0" err="1"/>
              <a:t>avut</a:t>
            </a:r>
            <a:r>
              <a:rPr lang="en-US" sz="2400" dirty="0"/>
              <a:t> o </a:t>
            </a:r>
            <a:r>
              <a:rPr lang="en-US" sz="2400" dirty="0" err="1"/>
              <a:t>semnificație</a:t>
            </a:r>
            <a:r>
              <a:rPr lang="en-US" sz="2400" dirty="0"/>
              <a:t> </a:t>
            </a:r>
            <a:r>
              <a:rPr lang="en-US" sz="2400" dirty="0" err="1"/>
              <a:t>deosebită</a:t>
            </a:r>
            <a:r>
              <a:rPr lang="en-US" sz="2400" dirty="0"/>
              <a:t> </a:t>
            </a:r>
            <a:r>
              <a:rPr lang="en-US" sz="2400" dirty="0" err="1"/>
              <a:t>atât</a:t>
            </a:r>
            <a:r>
              <a:rPr lang="en-US" sz="2400" dirty="0"/>
              <a:t> </a:t>
            </a:r>
            <a:r>
              <a:rPr lang="en-US" sz="2400" dirty="0" err="1"/>
              <a:t>în</a:t>
            </a:r>
            <a:r>
              <a:rPr lang="en-US" sz="2400" dirty="0"/>
              <a:t> </a:t>
            </a:r>
            <a:r>
              <a:rPr lang="en-US" sz="2400" dirty="0" err="1"/>
              <a:t>calitate</a:t>
            </a:r>
            <a:r>
              <a:rPr lang="en-US" sz="2400" dirty="0"/>
              <a:t> de </a:t>
            </a:r>
            <a:r>
              <a:rPr lang="en-US" sz="2400" dirty="0" err="1"/>
              <a:t>elev</a:t>
            </a:r>
            <a:r>
              <a:rPr lang="en-US" sz="2400" dirty="0"/>
              <a:t> </a:t>
            </a:r>
            <a:r>
              <a:rPr lang="en-US" sz="2400" dirty="0" err="1"/>
              <a:t>cât</a:t>
            </a:r>
            <a:r>
              <a:rPr lang="en-US" sz="2400" dirty="0"/>
              <a:t> </a:t>
            </a:r>
            <a:r>
              <a:rPr lang="en-US" sz="2400" dirty="0" err="1"/>
              <a:t>și</a:t>
            </a:r>
            <a:r>
              <a:rPr lang="en-US" sz="2400" dirty="0"/>
              <a:t>, </a:t>
            </a:r>
            <a:r>
              <a:rPr lang="en-US" sz="2400" dirty="0" err="1"/>
              <a:t>mai</a:t>
            </a:r>
            <a:r>
              <a:rPr lang="en-US" sz="2400" dirty="0"/>
              <a:t> </a:t>
            </a:r>
            <a:r>
              <a:rPr lang="en-US" sz="2400" dirty="0" err="1"/>
              <a:t>apoi</a:t>
            </a:r>
            <a:r>
              <a:rPr lang="en-US" sz="2400" dirty="0"/>
              <a:t>, </a:t>
            </a:r>
            <a:r>
              <a:rPr lang="en-US" sz="2400" dirty="0" err="1"/>
              <a:t>în</a:t>
            </a:r>
            <a:r>
              <a:rPr lang="en-US" sz="2400" dirty="0"/>
              <a:t> </a:t>
            </a:r>
            <a:r>
              <a:rPr lang="en-US" sz="2400" dirty="0" err="1"/>
              <a:t>calitate</a:t>
            </a:r>
            <a:r>
              <a:rPr lang="en-US" sz="2400" dirty="0"/>
              <a:t> de </a:t>
            </a:r>
            <a:r>
              <a:rPr lang="en-US" sz="2400" dirty="0" err="1"/>
              <a:t>profesor</a:t>
            </a:r>
            <a:r>
              <a:rPr lang="en-US" sz="2400" dirty="0"/>
              <a:t> evaluator.</a:t>
            </a:r>
          </a:p>
          <a:p>
            <a:r>
              <a:rPr lang="en-US" sz="2400" dirty="0"/>
              <a:t>Mai </a:t>
            </a:r>
            <a:r>
              <a:rPr lang="en-US" sz="2400" dirty="0" err="1"/>
              <a:t>întâi</a:t>
            </a:r>
            <a:r>
              <a:rPr lang="en-US" sz="2400" dirty="0"/>
              <a:t> </a:t>
            </a:r>
            <a:r>
              <a:rPr lang="en-US" sz="2400" dirty="0" err="1"/>
              <a:t>trebuie</a:t>
            </a:r>
            <a:r>
              <a:rPr lang="en-US" sz="2400" dirty="0"/>
              <a:t> </a:t>
            </a:r>
            <a:r>
              <a:rPr lang="en-US" sz="2400" dirty="0" err="1"/>
              <a:t>subliniat</a:t>
            </a:r>
            <a:r>
              <a:rPr lang="en-US" sz="2400" dirty="0"/>
              <a:t> </a:t>
            </a:r>
            <a:r>
              <a:rPr lang="en-US" sz="2400" dirty="0" err="1"/>
              <a:t>faptul</a:t>
            </a:r>
            <a:r>
              <a:rPr lang="en-US" sz="2400" dirty="0"/>
              <a:t> </a:t>
            </a:r>
            <a:r>
              <a:rPr lang="en-US" sz="2400" dirty="0" err="1"/>
              <a:t>că</a:t>
            </a:r>
            <a:r>
              <a:rPr lang="en-US" sz="2400" dirty="0"/>
              <a:t> </a:t>
            </a:r>
            <a:r>
              <a:rPr lang="en-US" sz="2400" dirty="0" err="1"/>
              <a:t>în</a:t>
            </a:r>
            <a:r>
              <a:rPr lang="en-US" sz="2400" dirty="0"/>
              <a:t> </a:t>
            </a:r>
            <a:r>
              <a:rPr lang="en-US" sz="2400" dirty="0" err="1"/>
              <a:t>perioada</a:t>
            </a:r>
            <a:r>
              <a:rPr lang="en-US" sz="2400" dirty="0"/>
              <a:t> </a:t>
            </a:r>
            <a:r>
              <a:rPr lang="en-US" sz="2400" dirty="0" err="1"/>
              <a:t>în</a:t>
            </a:r>
            <a:r>
              <a:rPr lang="en-US" sz="2400" dirty="0"/>
              <a:t> care am </a:t>
            </a:r>
            <a:r>
              <a:rPr lang="en-US" sz="2400" dirty="0" err="1"/>
              <a:t>fost</a:t>
            </a:r>
            <a:r>
              <a:rPr lang="en-US" sz="2400" dirty="0"/>
              <a:t> </a:t>
            </a:r>
            <a:r>
              <a:rPr lang="en-US" sz="2400" dirty="0" err="1"/>
              <a:t>elev</a:t>
            </a:r>
            <a:r>
              <a:rPr lang="en-US" sz="2400" dirty="0"/>
              <a:t> am </a:t>
            </a:r>
            <a:r>
              <a:rPr lang="en-US" sz="2400" dirty="0" err="1"/>
              <a:t>participat</a:t>
            </a:r>
            <a:r>
              <a:rPr lang="en-US" sz="2400" dirty="0"/>
              <a:t> la </a:t>
            </a:r>
            <a:r>
              <a:rPr lang="en-US" sz="2400" dirty="0" err="1"/>
              <a:t>acest</a:t>
            </a:r>
            <a:r>
              <a:rPr lang="en-US" sz="2400" dirty="0"/>
              <a:t> concurs de </a:t>
            </a:r>
            <a:r>
              <a:rPr lang="en-US" sz="2400" dirty="0" err="1"/>
              <a:t>fiecare</a:t>
            </a:r>
            <a:r>
              <a:rPr lang="en-US" sz="2400" dirty="0"/>
              <a:t> </a:t>
            </a:r>
            <a:r>
              <a:rPr lang="en-US" sz="2400" dirty="0" err="1"/>
              <a:t>dată</a:t>
            </a:r>
            <a:r>
              <a:rPr lang="en-US" sz="2400" dirty="0"/>
              <a:t> </a:t>
            </a:r>
            <a:r>
              <a:rPr lang="en-US" sz="2400" dirty="0" err="1"/>
              <a:t>plin</a:t>
            </a:r>
            <a:r>
              <a:rPr lang="en-US" sz="2400" dirty="0"/>
              <a:t> de </a:t>
            </a:r>
            <a:r>
              <a:rPr lang="en-US" sz="2400" dirty="0" err="1"/>
              <a:t>motivație</a:t>
            </a:r>
            <a:r>
              <a:rPr lang="en-US" sz="2400" dirty="0"/>
              <a:t> </a:t>
            </a:r>
            <a:r>
              <a:rPr lang="en-US" sz="2400" dirty="0" err="1"/>
              <a:t>poate</a:t>
            </a:r>
            <a:r>
              <a:rPr lang="en-US" sz="2400" dirty="0"/>
              <a:t> </a:t>
            </a:r>
            <a:r>
              <a:rPr lang="en-US" sz="2400" dirty="0" err="1"/>
              <a:t>și</a:t>
            </a:r>
            <a:r>
              <a:rPr lang="en-US" sz="2400" dirty="0"/>
              <a:t> din </a:t>
            </a:r>
            <a:r>
              <a:rPr lang="en-US" sz="2400" dirty="0" err="1"/>
              <a:t>cauza</a:t>
            </a:r>
            <a:r>
              <a:rPr lang="en-US" sz="2400" dirty="0"/>
              <a:t> </a:t>
            </a:r>
            <a:r>
              <a:rPr lang="en-US" sz="2400" dirty="0" err="1"/>
              <a:t>faptului</a:t>
            </a:r>
            <a:r>
              <a:rPr lang="en-US" sz="2400" dirty="0"/>
              <a:t> </a:t>
            </a:r>
            <a:r>
              <a:rPr lang="en-US" sz="2400" dirty="0" err="1"/>
              <a:t>că</a:t>
            </a:r>
            <a:r>
              <a:rPr lang="en-US" sz="2400" dirty="0"/>
              <a:t> </a:t>
            </a:r>
            <a:r>
              <a:rPr lang="en-US" sz="2400" dirty="0" err="1"/>
              <a:t>în</a:t>
            </a:r>
            <a:r>
              <a:rPr lang="en-US" sz="2400" dirty="0"/>
              <a:t> </a:t>
            </a:r>
            <a:r>
              <a:rPr lang="en-US" sz="2400" dirty="0" err="1"/>
              <a:t>acea</a:t>
            </a:r>
            <a:r>
              <a:rPr lang="en-US" sz="2400" dirty="0"/>
              <a:t> </a:t>
            </a:r>
            <a:r>
              <a:rPr lang="en-US" sz="2400" dirty="0" err="1"/>
              <a:t>perioada</a:t>
            </a:r>
            <a:r>
              <a:rPr lang="en-US" sz="2400" dirty="0"/>
              <a:t> nu </a:t>
            </a:r>
            <a:r>
              <a:rPr lang="en-US" sz="2400" dirty="0" err="1"/>
              <a:t>existau</a:t>
            </a:r>
            <a:r>
              <a:rPr lang="en-US" sz="2400" dirty="0"/>
              <a:t> </a:t>
            </a:r>
            <a:r>
              <a:rPr lang="en-US" sz="2400" dirty="0" err="1"/>
              <a:t>decât</a:t>
            </a:r>
            <a:r>
              <a:rPr lang="en-US" sz="2400" dirty="0"/>
              <a:t> </a:t>
            </a:r>
            <a:r>
              <a:rPr lang="en-US" sz="2400" dirty="0" err="1"/>
              <a:t>doua</a:t>
            </a:r>
            <a:r>
              <a:rPr lang="en-US" sz="2400" dirty="0"/>
              <a:t> </a:t>
            </a:r>
            <a:r>
              <a:rPr lang="en-US" sz="2400" dirty="0" err="1"/>
              <a:t>concursuri</a:t>
            </a:r>
            <a:r>
              <a:rPr lang="en-US" sz="2400" dirty="0"/>
              <a:t> de </a:t>
            </a:r>
            <a:r>
              <a:rPr lang="en-US" sz="2400" dirty="0" err="1"/>
              <a:t>matematică</a:t>
            </a:r>
            <a:r>
              <a:rPr lang="en-US" sz="2400" dirty="0"/>
              <a:t> la care un </a:t>
            </a:r>
            <a:r>
              <a:rPr lang="en-US" sz="2400" dirty="0" err="1"/>
              <a:t>elev</a:t>
            </a:r>
            <a:r>
              <a:rPr lang="en-US" sz="2400" dirty="0"/>
              <a:t> din Arad </a:t>
            </a:r>
            <a:r>
              <a:rPr lang="en-US" sz="2400" dirty="0" err="1"/>
              <a:t>putea</a:t>
            </a:r>
            <a:r>
              <a:rPr lang="en-US" sz="2400" dirty="0"/>
              <a:t> </a:t>
            </a:r>
            <a:r>
              <a:rPr lang="en-US" sz="2400" dirty="0" err="1"/>
              <a:t>participa</a:t>
            </a:r>
            <a:r>
              <a:rPr lang="en-US" sz="2400" dirty="0"/>
              <a:t>, </a:t>
            </a:r>
            <a:r>
              <a:rPr lang="en-US" sz="2400" dirty="0" err="1"/>
              <a:t>Olimpiada</a:t>
            </a:r>
            <a:r>
              <a:rPr lang="en-US" sz="2400" dirty="0"/>
              <a:t> de </a:t>
            </a:r>
            <a:r>
              <a:rPr lang="en-US" sz="2400" dirty="0" err="1"/>
              <a:t>Matematică</a:t>
            </a:r>
            <a:r>
              <a:rPr lang="en-US" sz="2400" dirty="0"/>
              <a:t> </a:t>
            </a:r>
            <a:r>
              <a:rPr lang="en-US" sz="2400" dirty="0" err="1"/>
              <a:t>și</a:t>
            </a:r>
            <a:r>
              <a:rPr lang="en-US" sz="2400" dirty="0"/>
              <a:t> </a:t>
            </a:r>
            <a:r>
              <a:rPr lang="en-US" sz="2400" dirty="0" err="1"/>
              <a:t>Concursul</a:t>
            </a:r>
            <a:r>
              <a:rPr lang="en-US" sz="2400" dirty="0"/>
              <a:t> </a:t>
            </a:r>
            <a:r>
              <a:rPr lang="en-US" sz="2400" dirty="0" err="1"/>
              <a:t>Interjudețean</a:t>
            </a:r>
            <a:r>
              <a:rPr lang="en-US" sz="2400" dirty="0"/>
              <a:t> </a:t>
            </a:r>
            <a:r>
              <a:rPr lang="en-US" sz="2400" dirty="0" err="1"/>
              <a:t>Traian</a:t>
            </a:r>
            <a:r>
              <a:rPr lang="en-US" sz="2400" dirty="0"/>
              <a:t> </a:t>
            </a:r>
            <a:r>
              <a:rPr lang="en-US" sz="2400" dirty="0" err="1"/>
              <a:t>Lalescu</a:t>
            </a:r>
            <a:r>
              <a:rPr lang="en-US" sz="2400" dirty="0"/>
              <a:t>. </a:t>
            </a:r>
            <a:endParaRPr lang="ro-RO" sz="2400" dirty="0"/>
          </a:p>
          <a:p>
            <a:r>
              <a:rPr lang="en-US" sz="2400" dirty="0" err="1"/>
              <a:t>Astfel</a:t>
            </a:r>
            <a:r>
              <a:rPr lang="en-US" sz="2400" dirty="0"/>
              <a:t>, </a:t>
            </a:r>
            <a:r>
              <a:rPr lang="en-US" sz="2400" dirty="0" err="1"/>
              <a:t>îmi</a:t>
            </a:r>
            <a:r>
              <a:rPr lang="en-US" sz="2400" dirty="0"/>
              <a:t> </a:t>
            </a:r>
            <a:r>
              <a:rPr lang="en-US" sz="2400" dirty="0" err="1"/>
              <a:t>aduc</a:t>
            </a:r>
            <a:r>
              <a:rPr lang="en-US" sz="2400" dirty="0"/>
              <a:t> </a:t>
            </a:r>
            <a:r>
              <a:rPr lang="en-US" sz="2400" dirty="0" err="1"/>
              <a:t>mereu</a:t>
            </a:r>
            <a:r>
              <a:rPr lang="en-US" sz="2400" dirty="0"/>
              <a:t> </a:t>
            </a:r>
            <a:r>
              <a:rPr lang="en-US" sz="2400" dirty="0" err="1"/>
              <a:t>aminte</a:t>
            </a:r>
            <a:r>
              <a:rPr lang="en-US" sz="2400" dirty="0"/>
              <a:t> de ultima </a:t>
            </a:r>
            <a:r>
              <a:rPr lang="en-US" sz="2400" dirty="0" err="1"/>
              <a:t>dată</a:t>
            </a:r>
            <a:r>
              <a:rPr lang="en-US" sz="2400" dirty="0"/>
              <a:t> </a:t>
            </a:r>
            <a:r>
              <a:rPr lang="en-US" sz="2400" dirty="0" err="1"/>
              <a:t>când</a:t>
            </a:r>
            <a:r>
              <a:rPr lang="en-US" sz="2400" dirty="0"/>
              <a:t>, </a:t>
            </a:r>
            <a:r>
              <a:rPr lang="en-US" sz="2400" dirty="0" err="1"/>
              <a:t>fiind</a:t>
            </a:r>
            <a:r>
              <a:rPr lang="en-US" sz="2400" dirty="0"/>
              <a:t> </a:t>
            </a:r>
            <a:r>
              <a:rPr lang="en-US" sz="2400" dirty="0" err="1"/>
              <a:t>elev</a:t>
            </a:r>
            <a:r>
              <a:rPr lang="en-US" sz="2400" dirty="0"/>
              <a:t> </a:t>
            </a:r>
            <a:r>
              <a:rPr lang="en-US" sz="2400" dirty="0" err="1"/>
              <a:t>în</a:t>
            </a:r>
            <a:r>
              <a:rPr lang="en-US" sz="2400" dirty="0"/>
              <a:t> </a:t>
            </a:r>
            <a:r>
              <a:rPr lang="en-US" sz="2400" dirty="0" err="1"/>
              <a:t>clasa</a:t>
            </a:r>
            <a:r>
              <a:rPr lang="en-US" sz="2400" dirty="0"/>
              <a:t> a 12-a am </a:t>
            </a:r>
            <a:r>
              <a:rPr lang="en-US" sz="2400" dirty="0" err="1"/>
              <a:t>participat</a:t>
            </a:r>
            <a:r>
              <a:rPr lang="en-US" sz="2400" dirty="0"/>
              <a:t> la a 6-a </a:t>
            </a:r>
            <a:r>
              <a:rPr lang="en-US" sz="2400" dirty="0" err="1"/>
              <a:t>ediție</a:t>
            </a:r>
            <a:r>
              <a:rPr lang="en-US" sz="2400" dirty="0"/>
              <a:t> a </a:t>
            </a:r>
            <a:r>
              <a:rPr lang="en-US" sz="2400" dirty="0" err="1"/>
              <a:t>acestuia</a:t>
            </a:r>
            <a:r>
              <a:rPr lang="en-US" sz="2400" dirty="0"/>
              <a:t>; </a:t>
            </a:r>
            <a:r>
              <a:rPr lang="en-US" sz="2400" dirty="0" err="1"/>
              <a:t>în</a:t>
            </a:r>
            <a:r>
              <a:rPr lang="en-US" sz="2400" dirty="0"/>
              <a:t> </a:t>
            </a:r>
            <a:r>
              <a:rPr lang="en-US" sz="2400" dirty="0" err="1"/>
              <a:t>perioada</a:t>
            </a:r>
            <a:r>
              <a:rPr lang="en-US" sz="2400" dirty="0"/>
              <a:t> 1990 </a:t>
            </a:r>
            <a:r>
              <a:rPr lang="en-US" sz="2400" dirty="0" err="1"/>
              <a:t>și</a:t>
            </a:r>
            <a:r>
              <a:rPr lang="en-US" sz="2400" dirty="0"/>
              <a:t> 1991 </a:t>
            </a:r>
            <a:r>
              <a:rPr lang="en-US" sz="2400" dirty="0" err="1"/>
              <a:t>concursul</a:t>
            </a:r>
            <a:r>
              <a:rPr lang="en-US" sz="2400" dirty="0"/>
              <a:t> nu s-a </a:t>
            </a:r>
            <a:r>
              <a:rPr lang="en-US" sz="2400" dirty="0" err="1"/>
              <a:t>ținut</a:t>
            </a:r>
            <a:r>
              <a:rPr lang="en-US" sz="2400" dirty="0"/>
              <a:t>. </a:t>
            </a:r>
          </a:p>
        </p:txBody>
      </p:sp>
    </p:spTree>
    <p:extLst>
      <p:ext uri="{BB962C8B-B14F-4D97-AF65-F5344CB8AC3E}">
        <p14:creationId xmlns:p14="http://schemas.microsoft.com/office/powerpoint/2010/main" val="254083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678142-2E94-41DD-84E0-7488EB4AD456}"/>
              </a:ext>
            </a:extLst>
          </p:cNvPr>
          <p:cNvSpPr>
            <a:spLocks noGrp="1"/>
          </p:cNvSpPr>
          <p:nvPr>
            <p:ph idx="1"/>
          </p:nvPr>
        </p:nvSpPr>
        <p:spPr>
          <a:xfrm>
            <a:off x="1593436" y="1600200"/>
            <a:ext cx="9782801" cy="5080000"/>
          </a:xfrm>
        </p:spPr>
        <p:txBody>
          <a:bodyPr>
            <a:normAutofit lnSpcReduction="10000"/>
          </a:bodyPr>
          <a:lstStyle/>
          <a:p>
            <a:r>
              <a:rPr lang="en-US" sz="2400" dirty="0" err="1"/>
              <a:t>Acum</a:t>
            </a:r>
            <a:r>
              <a:rPr lang="en-US" sz="2400" dirty="0"/>
              <a:t> </a:t>
            </a:r>
            <a:r>
              <a:rPr lang="en-US" sz="2400" dirty="0" err="1"/>
              <a:t>în</a:t>
            </a:r>
            <a:r>
              <a:rPr lang="en-US" sz="2400" dirty="0"/>
              <a:t> </a:t>
            </a:r>
            <a:r>
              <a:rPr lang="en-US" sz="2400" dirty="0" err="1"/>
              <a:t>calitate</a:t>
            </a:r>
            <a:r>
              <a:rPr lang="en-US" sz="2400" dirty="0"/>
              <a:t> de </a:t>
            </a:r>
            <a:r>
              <a:rPr lang="en-US" sz="2400" dirty="0" err="1"/>
              <a:t>profesor</a:t>
            </a:r>
            <a:r>
              <a:rPr lang="en-US" sz="2400" dirty="0"/>
              <a:t> evaluator </a:t>
            </a:r>
            <a:r>
              <a:rPr lang="en-US" sz="2400" dirty="0" err="1"/>
              <a:t>trebuie</a:t>
            </a:r>
            <a:r>
              <a:rPr lang="en-US" sz="2400" dirty="0"/>
              <a:t> </a:t>
            </a:r>
            <a:r>
              <a:rPr lang="en-US" sz="2400" dirty="0" err="1"/>
              <a:t>să</a:t>
            </a:r>
            <a:r>
              <a:rPr lang="en-US" sz="2400" dirty="0"/>
              <a:t> </a:t>
            </a:r>
            <a:r>
              <a:rPr lang="en-US" sz="2400" dirty="0" err="1"/>
              <a:t>recunosc</a:t>
            </a:r>
            <a:r>
              <a:rPr lang="en-US" sz="2400" dirty="0"/>
              <a:t> </a:t>
            </a:r>
            <a:r>
              <a:rPr lang="en-US" sz="2400" dirty="0" err="1"/>
              <a:t>că</a:t>
            </a:r>
            <a:r>
              <a:rPr lang="en-US" sz="2400" dirty="0"/>
              <a:t> </a:t>
            </a:r>
            <a:r>
              <a:rPr lang="en-US" sz="2400" dirty="0" err="1"/>
              <a:t>particip</a:t>
            </a:r>
            <a:r>
              <a:rPr lang="en-US" sz="2400" dirty="0"/>
              <a:t> cu drag de </a:t>
            </a:r>
            <a:r>
              <a:rPr lang="en-US" sz="2400" dirty="0" err="1"/>
              <a:t>fiecare</a:t>
            </a:r>
            <a:r>
              <a:rPr lang="en-US" sz="2400" dirty="0"/>
              <a:t> </a:t>
            </a:r>
            <a:r>
              <a:rPr lang="en-US" sz="2400" dirty="0" err="1"/>
              <a:t>dată</a:t>
            </a:r>
            <a:r>
              <a:rPr lang="en-US" sz="2400" dirty="0"/>
              <a:t> la </a:t>
            </a:r>
            <a:r>
              <a:rPr lang="en-US" sz="2400" dirty="0" err="1"/>
              <a:t>acest</a:t>
            </a:r>
            <a:r>
              <a:rPr lang="en-US" sz="2400" dirty="0"/>
              <a:t> concurs. De data </a:t>
            </a:r>
            <a:r>
              <a:rPr lang="en-US" sz="2400" dirty="0" err="1"/>
              <a:t>aceasta</a:t>
            </a:r>
            <a:r>
              <a:rPr lang="en-US" sz="2400" dirty="0"/>
              <a:t> </a:t>
            </a:r>
            <a:r>
              <a:rPr lang="en-US" sz="2400" dirty="0" err="1"/>
              <a:t>emoțiile</a:t>
            </a:r>
            <a:r>
              <a:rPr lang="en-US" sz="2400" dirty="0"/>
              <a:t> sunt de </a:t>
            </a:r>
            <a:r>
              <a:rPr lang="en-US" sz="2400" dirty="0" err="1"/>
              <a:t>altă</a:t>
            </a:r>
            <a:r>
              <a:rPr lang="en-US" sz="2400" dirty="0"/>
              <a:t> </a:t>
            </a:r>
            <a:r>
              <a:rPr lang="en-US" sz="2400" dirty="0" err="1"/>
              <a:t>natură</a:t>
            </a:r>
            <a:r>
              <a:rPr lang="en-US" sz="2400" dirty="0"/>
              <a:t>. </a:t>
            </a:r>
            <a:r>
              <a:rPr lang="en-US" sz="2400" dirty="0" err="1"/>
              <a:t>În</a:t>
            </a:r>
            <a:r>
              <a:rPr lang="en-US" sz="2400" dirty="0"/>
              <a:t> </a:t>
            </a:r>
            <a:r>
              <a:rPr lang="en-US" sz="2400" dirty="0" err="1"/>
              <a:t>primul</a:t>
            </a:r>
            <a:r>
              <a:rPr lang="en-US" sz="2400" dirty="0"/>
              <a:t> </a:t>
            </a:r>
            <a:r>
              <a:rPr lang="en-US" sz="2400" dirty="0" err="1"/>
              <a:t>rând</a:t>
            </a:r>
            <a:r>
              <a:rPr lang="en-US" sz="2400" dirty="0"/>
              <a:t> </a:t>
            </a:r>
            <a:r>
              <a:rPr lang="en-US" sz="2400" dirty="0" err="1"/>
              <a:t>există</a:t>
            </a:r>
            <a:r>
              <a:rPr lang="en-US" sz="2400" dirty="0"/>
              <a:t> </a:t>
            </a:r>
            <a:r>
              <a:rPr lang="en-US" sz="2400" dirty="0" err="1"/>
              <a:t>aceea</a:t>
            </a:r>
            <a:r>
              <a:rPr lang="en-US" sz="2400" dirty="0"/>
              <a:t> </a:t>
            </a:r>
            <a:r>
              <a:rPr lang="en-US" sz="2400" dirty="0" err="1"/>
              <a:t>emoție</a:t>
            </a:r>
            <a:r>
              <a:rPr lang="en-US" sz="2400" dirty="0"/>
              <a:t> a </a:t>
            </a:r>
            <a:r>
              <a:rPr lang="en-US" sz="2400" dirty="0" err="1"/>
              <a:t>reîntâlnirii</a:t>
            </a:r>
            <a:r>
              <a:rPr lang="en-US" sz="2400" dirty="0"/>
              <a:t> cu </a:t>
            </a:r>
            <a:r>
              <a:rPr lang="en-US" sz="2400" dirty="0" err="1"/>
              <a:t>foștii</a:t>
            </a:r>
            <a:r>
              <a:rPr lang="en-US" sz="2400" dirty="0"/>
              <a:t> </a:t>
            </a:r>
            <a:r>
              <a:rPr lang="en-US" sz="2400" dirty="0" err="1"/>
              <a:t>mei</a:t>
            </a:r>
            <a:r>
              <a:rPr lang="en-US" sz="2400" dirty="0"/>
              <a:t> </a:t>
            </a:r>
            <a:r>
              <a:rPr lang="en-US" sz="2400" dirty="0" err="1"/>
              <a:t>colegi</a:t>
            </a:r>
            <a:r>
              <a:rPr lang="en-US" sz="2400" dirty="0"/>
              <a:t> de </a:t>
            </a:r>
            <a:r>
              <a:rPr lang="en-US" sz="2400" dirty="0" err="1"/>
              <a:t>facultate</a:t>
            </a:r>
            <a:r>
              <a:rPr lang="en-US" sz="2400" dirty="0"/>
              <a:t>, cu care am </a:t>
            </a:r>
            <a:r>
              <a:rPr lang="en-US" sz="2400" dirty="0" err="1"/>
              <a:t>ramas</a:t>
            </a:r>
            <a:r>
              <a:rPr lang="en-US" sz="2400" dirty="0"/>
              <a:t> </a:t>
            </a:r>
            <a:r>
              <a:rPr lang="en-US" sz="2400" dirty="0" err="1"/>
              <a:t>mereu</a:t>
            </a:r>
            <a:r>
              <a:rPr lang="en-US" sz="2400" dirty="0"/>
              <a:t> bun </a:t>
            </a:r>
            <a:r>
              <a:rPr lang="en-US" sz="2400" dirty="0" err="1"/>
              <a:t>prieten</a:t>
            </a:r>
            <a:r>
              <a:rPr lang="en-US" sz="2400" dirty="0"/>
              <a:t>, cu </a:t>
            </a:r>
            <a:r>
              <a:rPr lang="en-US" sz="2400" dirty="0" err="1"/>
              <a:t>foștii</a:t>
            </a:r>
            <a:r>
              <a:rPr lang="en-US" sz="2400" dirty="0"/>
              <a:t> </a:t>
            </a:r>
            <a:r>
              <a:rPr lang="en-US" sz="2400" dirty="0" err="1"/>
              <a:t>noștri</a:t>
            </a:r>
            <a:r>
              <a:rPr lang="en-US" sz="2400" dirty="0"/>
              <a:t> </a:t>
            </a:r>
            <a:r>
              <a:rPr lang="en-US" sz="2400" dirty="0" err="1"/>
              <a:t>profesori</a:t>
            </a:r>
            <a:r>
              <a:rPr lang="en-US" sz="2400" dirty="0"/>
              <a:t> </a:t>
            </a:r>
            <a:r>
              <a:rPr lang="en-US" sz="2400" dirty="0" err="1"/>
              <a:t>asistenți</a:t>
            </a:r>
            <a:r>
              <a:rPr lang="en-US" sz="2400" dirty="0"/>
              <a:t>, </a:t>
            </a:r>
            <a:r>
              <a:rPr lang="en-US" sz="2400" dirty="0" err="1"/>
              <a:t>acum</a:t>
            </a:r>
            <a:r>
              <a:rPr lang="en-US" sz="2400" dirty="0"/>
              <a:t> </a:t>
            </a:r>
            <a:r>
              <a:rPr lang="en-US" sz="2400" dirty="0" err="1"/>
              <a:t>coordonatori</a:t>
            </a:r>
            <a:r>
              <a:rPr lang="en-US" sz="2400" dirty="0"/>
              <a:t>, </a:t>
            </a:r>
            <a:r>
              <a:rPr lang="en-US" sz="2400" dirty="0" err="1"/>
              <a:t>iar</a:t>
            </a:r>
            <a:r>
              <a:rPr lang="en-US" sz="2400" dirty="0"/>
              <a:t> </a:t>
            </a:r>
            <a:r>
              <a:rPr lang="en-US" sz="2400" dirty="0" err="1"/>
              <a:t>apoi</a:t>
            </a:r>
            <a:r>
              <a:rPr lang="en-US" sz="2400" dirty="0"/>
              <a:t> </a:t>
            </a:r>
            <a:r>
              <a:rPr lang="en-US" sz="2400" dirty="0" err="1"/>
              <a:t>apare</a:t>
            </a:r>
            <a:r>
              <a:rPr lang="en-US" sz="2400" dirty="0"/>
              <a:t> </a:t>
            </a:r>
            <a:r>
              <a:rPr lang="en-US" sz="2400" dirty="0" err="1"/>
              <a:t>acea</a:t>
            </a:r>
            <a:r>
              <a:rPr lang="en-US" sz="2400" dirty="0"/>
              <a:t> </a:t>
            </a:r>
            <a:r>
              <a:rPr lang="en-US" sz="2400" dirty="0" err="1"/>
              <a:t>emoție</a:t>
            </a:r>
            <a:r>
              <a:rPr lang="en-US" sz="2400" dirty="0"/>
              <a:t> pe care mi-o </a:t>
            </a:r>
            <a:r>
              <a:rPr lang="en-US" sz="2400" dirty="0" err="1"/>
              <a:t>transferă</a:t>
            </a:r>
            <a:r>
              <a:rPr lang="en-US" sz="2400" dirty="0"/>
              <a:t> </a:t>
            </a:r>
            <a:r>
              <a:rPr lang="en-US" sz="2400" dirty="0" err="1"/>
              <a:t>elevii</a:t>
            </a:r>
            <a:r>
              <a:rPr lang="en-US" sz="2400" dirty="0"/>
              <a:t> pe care </a:t>
            </a:r>
            <a:r>
              <a:rPr lang="en-US" sz="2400" dirty="0" err="1"/>
              <a:t>îi</a:t>
            </a:r>
            <a:r>
              <a:rPr lang="en-US" sz="2400" dirty="0"/>
              <a:t> </a:t>
            </a:r>
            <a:r>
              <a:rPr lang="en-US" sz="2400" dirty="0" err="1"/>
              <a:t>pregătesc</a:t>
            </a:r>
            <a:r>
              <a:rPr lang="en-US" sz="2400" dirty="0"/>
              <a:t> </a:t>
            </a:r>
            <a:r>
              <a:rPr lang="en-US" sz="2400" dirty="0" err="1"/>
              <a:t>și</a:t>
            </a:r>
            <a:r>
              <a:rPr lang="en-US" sz="2400" dirty="0"/>
              <a:t> care </a:t>
            </a:r>
            <a:r>
              <a:rPr lang="en-US" sz="2400" dirty="0" err="1"/>
              <a:t>luptă</a:t>
            </a:r>
            <a:r>
              <a:rPr lang="en-US" sz="2400" dirty="0"/>
              <a:t> </a:t>
            </a:r>
            <a:r>
              <a:rPr lang="en-US" sz="2400" dirty="0" err="1"/>
              <a:t>pentru</a:t>
            </a:r>
            <a:r>
              <a:rPr lang="en-US" sz="2400" dirty="0"/>
              <a:t> </a:t>
            </a:r>
            <a:r>
              <a:rPr lang="en-US" sz="2400" dirty="0" err="1"/>
              <a:t>obținerea</a:t>
            </a:r>
            <a:r>
              <a:rPr lang="en-US" sz="2400" dirty="0"/>
              <a:t> </a:t>
            </a:r>
            <a:r>
              <a:rPr lang="en-US" sz="2400" dirty="0" err="1"/>
              <a:t>unui</a:t>
            </a:r>
            <a:r>
              <a:rPr lang="en-US" sz="2400" dirty="0"/>
              <a:t> </a:t>
            </a:r>
            <a:r>
              <a:rPr lang="en-US" sz="2400" dirty="0" err="1"/>
              <a:t>rezultat</a:t>
            </a:r>
            <a:r>
              <a:rPr lang="en-US" sz="2400" dirty="0"/>
              <a:t> </a:t>
            </a:r>
            <a:r>
              <a:rPr lang="en-US" sz="2400" dirty="0" err="1"/>
              <a:t>cât</a:t>
            </a:r>
            <a:r>
              <a:rPr lang="en-US" sz="2400" dirty="0"/>
              <a:t> </a:t>
            </a:r>
            <a:r>
              <a:rPr lang="en-US" sz="2400" dirty="0" err="1"/>
              <a:t>mai</a:t>
            </a:r>
            <a:r>
              <a:rPr lang="en-US" sz="2400" dirty="0"/>
              <a:t> bun, </a:t>
            </a:r>
            <a:r>
              <a:rPr lang="en-US" sz="2400" dirty="0" err="1"/>
              <a:t>aducându</a:t>
            </a:r>
            <a:r>
              <a:rPr lang="en-US" sz="2400" dirty="0"/>
              <a:t>-mi </a:t>
            </a:r>
            <a:r>
              <a:rPr lang="en-US" sz="2400" dirty="0" err="1"/>
              <a:t>aminte</a:t>
            </a:r>
            <a:r>
              <a:rPr lang="en-US" sz="2400" dirty="0"/>
              <a:t> de </a:t>
            </a:r>
            <a:r>
              <a:rPr lang="en-US" sz="2400" dirty="0" err="1"/>
              <a:t>momentele</a:t>
            </a:r>
            <a:r>
              <a:rPr lang="en-US" sz="2400" dirty="0"/>
              <a:t> </a:t>
            </a:r>
            <a:r>
              <a:rPr lang="en-US" sz="2400" dirty="0" err="1"/>
              <a:t>unice</a:t>
            </a:r>
            <a:r>
              <a:rPr lang="en-US" sz="2400" dirty="0"/>
              <a:t> </a:t>
            </a:r>
            <a:r>
              <a:rPr lang="en-US" sz="2400" dirty="0" err="1"/>
              <a:t>petrecute</a:t>
            </a:r>
            <a:r>
              <a:rPr lang="en-US" sz="2400" dirty="0"/>
              <a:t> pe </a:t>
            </a:r>
            <a:r>
              <a:rPr lang="en-US" sz="2400" dirty="0" err="1"/>
              <a:t>timpul</a:t>
            </a:r>
            <a:r>
              <a:rPr lang="en-US" sz="2400" dirty="0"/>
              <a:t> </a:t>
            </a:r>
            <a:r>
              <a:rPr lang="en-US" sz="2400" dirty="0" err="1"/>
              <a:t>când</a:t>
            </a:r>
            <a:r>
              <a:rPr lang="en-US" sz="2400" dirty="0"/>
              <a:t> </a:t>
            </a:r>
            <a:r>
              <a:rPr lang="en-US" sz="2400" dirty="0" err="1"/>
              <a:t>eram</a:t>
            </a:r>
            <a:r>
              <a:rPr lang="en-US" sz="2400" dirty="0"/>
              <a:t> </a:t>
            </a:r>
            <a:r>
              <a:rPr lang="en-US" sz="2400" dirty="0" err="1"/>
              <a:t>și</a:t>
            </a:r>
            <a:r>
              <a:rPr lang="en-US" sz="2400" dirty="0"/>
              <a:t> </a:t>
            </a:r>
            <a:r>
              <a:rPr lang="en-US" sz="2400" dirty="0" err="1"/>
              <a:t>eu</a:t>
            </a:r>
            <a:r>
              <a:rPr lang="en-US" sz="2400" dirty="0"/>
              <a:t> elev.</a:t>
            </a:r>
          </a:p>
          <a:p>
            <a:r>
              <a:rPr lang="en-US" sz="2400" dirty="0" err="1"/>
              <a:t>Astfel</a:t>
            </a:r>
            <a:r>
              <a:rPr lang="en-US" sz="2400" dirty="0"/>
              <a:t> pot </a:t>
            </a:r>
            <a:r>
              <a:rPr lang="en-US" sz="2400" dirty="0" err="1"/>
              <a:t>să</a:t>
            </a:r>
            <a:r>
              <a:rPr lang="en-US" sz="2400" dirty="0"/>
              <a:t> spun, </a:t>
            </a:r>
            <a:r>
              <a:rPr lang="en-US" sz="2400" dirty="0" err="1"/>
              <a:t>că</a:t>
            </a:r>
            <a:r>
              <a:rPr lang="en-US" sz="2400" dirty="0"/>
              <a:t> </a:t>
            </a:r>
            <a:r>
              <a:rPr lang="en-US" sz="2400" dirty="0" err="1"/>
              <a:t>pentru</a:t>
            </a:r>
            <a:r>
              <a:rPr lang="en-US" sz="2400" dirty="0"/>
              <a:t> mine, </a:t>
            </a:r>
            <a:r>
              <a:rPr lang="en-US" sz="2400" dirty="0" err="1"/>
              <a:t>acest</a:t>
            </a:r>
            <a:r>
              <a:rPr lang="en-US" sz="2400" dirty="0"/>
              <a:t> concurs, </a:t>
            </a:r>
            <a:r>
              <a:rPr lang="en-US" sz="2400" dirty="0" err="1"/>
              <a:t>cel</a:t>
            </a:r>
            <a:r>
              <a:rPr lang="en-US" sz="2400" dirty="0"/>
              <a:t> </a:t>
            </a:r>
            <a:r>
              <a:rPr lang="en-US" sz="2400" dirty="0" err="1"/>
              <a:t>mai</a:t>
            </a:r>
            <a:r>
              <a:rPr lang="en-US" sz="2400" dirty="0"/>
              <a:t> </a:t>
            </a:r>
            <a:r>
              <a:rPr lang="en-US" sz="2400" dirty="0" err="1"/>
              <a:t>longeviv</a:t>
            </a:r>
            <a:r>
              <a:rPr lang="en-US" sz="2400" dirty="0"/>
              <a:t> concurs </a:t>
            </a:r>
            <a:r>
              <a:rPr lang="en-US" sz="2400" dirty="0" err="1"/>
              <a:t>interjudețean</a:t>
            </a:r>
            <a:r>
              <a:rPr lang="en-US" sz="2400" dirty="0"/>
              <a:t> de </a:t>
            </a:r>
            <a:r>
              <a:rPr lang="en-US" sz="2400" dirty="0" err="1"/>
              <a:t>matematică</a:t>
            </a:r>
            <a:r>
              <a:rPr lang="en-US" sz="2400" dirty="0"/>
              <a:t> din </a:t>
            </a:r>
            <a:r>
              <a:rPr lang="en-US" sz="2400" dirty="0" err="1"/>
              <a:t>țară</a:t>
            </a:r>
            <a:r>
              <a:rPr lang="en-US" sz="2400" dirty="0"/>
              <a:t>, </a:t>
            </a:r>
            <a:r>
              <a:rPr lang="en-US" sz="2400" dirty="0" err="1"/>
              <a:t>este</a:t>
            </a:r>
            <a:r>
              <a:rPr lang="en-US" sz="2400" dirty="0"/>
              <a:t> </a:t>
            </a:r>
            <a:r>
              <a:rPr lang="en-US" sz="2400" dirty="0" err="1"/>
              <a:t>și</a:t>
            </a:r>
            <a:r>
              <a:rPr lang="en-US" sz="2400" dirty="0"/>
              <a:t> </a:t>
            </a:r>
            <a:r>
              <a:rPr lang="en-US" sz="2400" dirty="0" err="1"/>
              <a:t>va</a:t>
            </a:r>
            <a:r>
              <a:rPr lang="en-US" sz="2400" dirty="0"/>
              <a:t> fi </a:t>
            </a:r>
            <a:r>
              <a:rPr lang="en-US" sz="2400" dirty="0" err="1"/>
              <a:t>mereu</a:t>
            </a:r>
            <a:r>
              <a:rPr lang="en-US" sz="2400" dirty="0"/>
              <a:t> o </a:t>
            </a:r>
            <a:r>
              <a:rPr lang="en-US" sz="2400" dirty="0" err="1"/>
              <a:t>sărbătoare</a:t>
            </a:r>
            <a:r>
              <a:rPr lang="en-US" sz="2400" dirty="0"/>
              <a:t> a </a:t>
            </a:r>
            <a:r>
              <a:rPr lang="en-US" sz="2400" dirty="0" err="1"/>
              <a:t>matematicii</a:t>
            </a:r>
            <a:r>
              <a:rPr lang="en-US" sz="2400" dirty="0"/>
              <a:t>, a </a:t>
            </a:r>
            <a:r>
              <a:rPr lang="en-US" sz="2400" dirty="0" err="1"/>
              <a:t>elevilor</a:t>
            </a:r>
            <a:r>
              <a:rPr lang="en-US" sz="2400" dirty="0"/>
              <a:t> </a:t>
            </a:r>
            <a:r>
              <a:rPr lang="en-US" sz="2400" dirty="0" err="1"/>
              <a:t>și</a:t>
            </a:r>
            <a:r>
              <a:rPr lang="en-US" sz="2400" dirty="0"/>
              <a:t> </a:t>
            </a:r>
            <a:r>
              <a:rPr lang="en-US" sz="2400" dirty="0" err="1"/>
              <a:t>profesorilor</a:t>
            </a:r>
            <a:r>
              <a:rPr lang="en-US" sz="2400" dirty="0"/>
              <a:t> pe care </a:t>
            </a:r>
            <a:r>
              <a:rPr lang="en-US" sz="2400" dirty="0" err="1"/>
              <a:t>acest</a:t>
            </a:r>
            <a:r>
              <a:rPr lang="en-US" sz="2400" dirty="0"/>
              <a:t> virus, </a:t>
            </a:r>
            <a:r>
              <a:rPr lang="en-US" sz="2400" dirty="0" err="1"/>
              <a:t>matematica</a:t>
            </a:r>
            <a:r>
              <a:rPr lang="en-US" sz="2400" dirty="0"/>
              <a:t>, </a:t>
            </a:r>
            <a:r>
              <a:rPr lang="en-US" sz="2400" dirty="0" err="1"/>
              <a:t>i</a:t>
            </a:r>
            <a:r>
              <a:rPr lang="en-US" sz="2400" dirty="0"/>
              <a:t>-a </a:t>
            </a:r>
            <a:r>
              <a:rPr lang="en-US" sz="2400" dirty="0" err="1"/>
              <a:t>legat</a:t>
            </a:r>
            <a:r>
              <a:rPr lang="en-US" sz="2400" dirty="0"/>
              <a:t> </a:t>
            </a:r>
            <a:r>
              <a:rPr lang="en-US" sz="2400" dirty="0" err="1"/>
              <a:t>într</a:t>
            </a:r>
            <a:r>
              <a:rPr lang="en-US" sz="2400" dirty="0"/>
              <a:t>-o </a:t>
            </a:r>
            <a:r>
              <a:rPr lang="en-US" sz="2400" dirty="0" err="1"/>
              <a:t>frumoasă</a:t>
            </a:r>
            <a:r>
              <a:rPr lang="en-US" sz="2400" dirty="0"/>
              <a:t> </a:t>
            </a:r>
            <a:r>
              <a:rPr lang="en-US" sz="2400" dirty="0" err="1"/>
              <a:t>familie</a:t>
            </a:r>
            <a:r>
              <a:rPr lang="en-US" sz="2400" dirty="0"/>
              <a:t>.”</a:t>
            </a:r>
          </a:p>
          <a:p>
            <a:endParaRPr lang="en-US" sz="2400" dirty="0"/>
          </a:p>
          <a:p>
            <a:pPr algn="r"/>
            <a:r>
              <a:rPr lang="en-US" sz="2400" dirty="0"/>
              <a:t>Prof Dr </a:t>
            </a:r>
            <a:r>
              <a:rPr lang="en-US" sz="2400" dirty="0" err="1"/>
              <a:t>Bodrogean</a:t>
            </a:r>
            <a:r>
              <a:rPr lang="en-US" sz="2400" dirty="0"/>
              <a:t> Ovidiu </a:t>
            </a:r>
          </a:p>
        </p:txBody>
      </p:sp>
    </p:spTree>
    <p:extLst>
      <p:ext uri="{BB962C8B-B14F-4D97-AF65-F5344CB8AC3E}">
        <p14:creationId xmlns:p14="http://schemas.microsoft.com/office/powerpoint/2010/main" val="332371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678142-2E94-41DD-84E0-7488EB4AD456}"/>
              </a:ext>
            </a:extLst>
          </p:cNvPr>
          <p:cNvSpPr>
            <a:spLocks noGrp="1"/>
          </p:cNvSpPr>
          <p:nvPr>
            <p:ph idx="1"/>
          </p:nvPr>
        </p:nvSpPr>
        <p:spPr>
          <a:xfrm>
            <a:off x="1593436" y="1600200"/>
            <a:ext cx="9782801" cy="5257800"/>
          </a:xfrm>
        </p:spPr>
        <p:txBody>
          <a:bodyPr>
            <a:normAutofit fontScale="92500" lnSpcReduction="10000"/>
          </a:bodyPr>
          <a:lstStyle/>
          <a:p>
            <a:r>
              <a:rPr lang="en-US" dirty="0"/>
              <a:t>“</a:t>
            </a:r>
            <a:r>
              <a:rPr lang="en-US" dirty="0" err="1"/>
              <a:t>Concursul</a:t>
            </a:r>
            <a:r>
              <a:rPr lang="en-US" dirty="0"/>
              <a:t> </a:t>
            </a:r>
            <a:r>
              <a:rPr lang="en-US" dirty="0" err="1"/>
              <a:t>Interjudetean</a:t>
            </a:r>
            <a:r>
              <a:rPr lang="en-US" dirty="0"/>
              <a:t> de </a:t>
            </a:r>
            <a:r>
              <a:rPr lang="en-US" dirty="0" err="1"/>
              <a:t>Matematică</a:t>
            </a:r>
            <a:r>
              <a:rPr lang="en-US" dirty="0"/>
              <a:t> "</a:t>
            </a:r>
            <a:r>
              <a:rPr lang="en-US" dirty="0" err="1"/>
              <a:t>Traian</a:t>
            </a:r>
            <a:r>
              <a:rPr lang="en-US" dirty="0"/>
              <a:t> </a:t>
            </a:r>
            <a:r>
              <a:rPr lang="en-US" dirty="0" err="1"/>
              <a:t>Lalescu</a:t>
            </a:r>
            <a:r>
              <a:rPr lang="en-US" dirty="0"/>
              <a:t>" </a:t>
            </a:r>
            <a:r>
              <a:rPr lang="en-US" dirty="0" err="1"/>
              <a:t>Concursul</a:t>
            </a:r>
            <a:r>
              <a:rPr lang="en-US" dirty="0"/>
              <a:t> a </a:t>
            </a:r>
            <a:r>
              <a:rPr lang="en-US" dirty="0" err="1"/>
              <a:t>ajuns</a:t>
            </a:r>
            <a:r>
              <a:rPr lang="en-US" dirty="0"/>
              <a:t> la a XXXIII-a </a:t>
            </a:r>
            <a:r>
              <a:rPr lang="en-US" dirty="0" err="1"/>
              <a:t>editie</a:t>
            </a:r>
            <a:r>
              <a:rPr lang="en-US" dirty="0"/>
              <a:t> </a:t>
            </a:r>
            <a:r>
              <a:rPr lang="en-US" dirty="0" err="1"/>
              <a:t>şi</a:t>
            </a:r>
            <a:r>
              <a:rPr lang="en-US" dirty="0"/>
              <a:t> se </a:t>
            </a:r>
            <a:r>
              <a:rPr lang="en-US" dirty="0" err="1"/>
              <a:t>organizează</a:t>
            </a:r>
            <a:r>
              <a:rPr lang="en-US" dirty="0"/>
              <a:t> </a:t>
            </a:r>
            <a:r>
              <a:rPr lang="en-US" dirty="0" err="1"/>
              <a:t>anual</a:t>
            </a:r>
            <a:r>
              <a:rPr lang="en-US" dirty="0"/>
              <a:t> </a:t>
            </a:r>
            <a:r>
              <a:rPr lang="en-US" dirty="0" err="1"/>
              <a:t>în</a:t>
            </a:r>
            <a:r>
              <a:rPr lang="en-US" dirty="0"/>
              <a:t> </a:t>
            </a:r>
            <a:r>
              <a:rPr lang="en-US" dirty="0" err="1"/>
              <a:t>luna</a:t>
            </a:r>
            <a:r>
              <a:rPr lang="en-US" dirty="0"/>
              <a:t> </a:t>
            </a:r>
            <a:r>
              <a:rPr lang="en-US" dirty="0" err="1"/>
              <a:t>martie</a:t>
            </a:r>
            <a:r>
              <a:rPr lang="en-US" dirty="0"/>
              <a:t>, pe </a:t>
            </a:r>
            <a:r>
              <a:rPr lang="en-US" dirty="0" err="1"/>
              <a:t>rând</a:t>
            </a:r>
            <a:r>
              <a:rPr lang="en-US" dirty="0"/>
              <a:t> </a:t>
            </a:r>
            <a:r>
              <a:rPr lang="en-US" dirty="0" err="1"/>
              <a:t>în</a:t>
            </a:r>
            <a:r>
              <a:rPr lang="en-US" dirty="0"/>
              <a:t> </a:t>
            </a:r>
            <a:r>
              <a:rPr lang="en-US" dirty="0" err="1"/>
              <a:t>unul</a:t>
            </a:r>
            <a:r>
              <a:rPr lang="en-US" dirty="0"/>
              <a:t> </a:t>
            </a:r>
            <a:r>
              <a:rPr lang="en-US" dirty="0" err="1"/>
              <a:t>dintre</a:t>
            </a:r>
            <a:r>
              <a:rPr lang="en-US" dirty="0"/>
              <a:t> </a:t>
            </a:r>
            <a:r>
              <a:rPr lang="en-US" dirty="0" err="1"/>
              <a:t>judetele</a:t>
            </a:r>
            <a:r>
              <a:rPr lang="en-US" dirty="0"/>
              <a:t> Arad, </a:t>
            </a:r>
            <a:r>
              <a:rPr lang="en-US" dirty="0" err="1"/>
              <a:t>Timiş</a:t>
            </a:r>
            <a:r>
              <a:rPr lang="en-US" dirty="0"/>
              <a:t>, </a:t>
            </a:r>
            <a:r>
              <a:rPr lang="en-US" dirty="0" err="1"/>
              <a:t>Caraş</a:t>
            </a:r>
            <a:r>
              <a:rPr lang="en-US" dirty="0"/>
              <a:t> Severin </a:t>
            </a:r>
            <a:r>
              <a:rPr lang="en-US" dirty="0" err="1"/>
              <a:t>şi</a:t>
            </a:r>
            <a:r>
              <a:rPr lang="en-US" dirty="0"/>
              <a:t> Hunedoara. </a:t>
            </a:r>
          </a:p>
          <a:p>
            <a:r>
              <a:rPr lang="en-US" dirty="0"/>
              <a:t>Este un concurs </a:t>
            </a:r>
            <a:r>
              <a:rPr lang="en-US" dirty="0" err="1"/>
              <a:t>patronat</a:t>
            </a:r>
            <a:r>
              <a:rPr lang="en-US" dirty="0"/>
              <a:t> de </a:t>
            </a:r>
            <a:r>
              <a:rPr lang="en-US" dirty="0" err="1"/>
              <a:t>Facultatea</a:t>
            </a:r>
            <a:r>
              <a:rPr lang="en-US" dirty="0"/>
              <a:t> de </a:t>
            </a:r>
            <a:r>
              <a:rPr lang="en-US" dirty="0" err="1"/>
              <a:t>Matematică</a:t>
            </a:r>
            <a:r>
              <a:rPr lang="en-US" dirty="0"/>
              <a:t> din </a:t>
            </a:r>
            <a:r>
              <a:rPr lang="en-US" dirty="0" err="1"/>
              <a:t>cadrul</a:t>
            </a:r>
            <a:r>
              <a:rPr lang="en-US" dirty="0"/>
              <a:t> </a:t>
            </a:r>
            <a:r>
              <a:rPr lang="en-US" dirty="0" err="1"/>
              <a:t>Universitătii</a:t>
            </a:r>
            <a:r>
              <a:rPr lang="en-US" dirty="0"/>
              <a:t> de Vest din </a:t>
            </a:r>
            <a:r>
              <a:rPr lang="en-US" dirty="0" err="1"/>
              <a:t>Timişoara</a:t>
            </a:r>
            <a:r>
              <a:rPr lang="en-US" dirty="0"/>
              <a:t>. </a:t>
            </a:r>
            <a:r>
              <a:rPr lang="en-US" dirty="0" err="1"/>
              <a:t>Subiectele</a:t>
            </a:r>
            <a:r>
              <a:rPr lang="en-US" dirty="0"/>
              <a:t> sunt </a:t>
            </a:r>
            <a:r>
              <a:rPr lang="en-US" dirty="0" err="1"/>
              <a:t>alese</a:t>
            </a:r>
            <a:r>
              <a:rPr lang="en-US" dirty="0"/>
              <a:t> de </a:t>
            </a:r>
            <a:r>
              <a:rPr lang="en-US" dirty="0" err="1"/>
              <a:t>către</a:t>
            </a:r>
            <a:r>
              <a:rPr lang="en-US" dirty="0"/>
              <a:t> </a:t>
            </a:r>
            <a:r>
              <a:rPr lang="en-US" dirty="0" err="1"/>
              <a:t>cadrele</a:t>
            </a:r>
            <a:r>
              <a:rPr lang="en-US" dirty="0"/>
              <a:t> </a:t>
            </a:r>
            <a:r>
              <a:rPr lang="en-US" dirty="0" err="1"/>
              <a:t>didactice</a:t>
            </a:r>
            <a:r>
              <a:rPr lang="en-US" dirty="0"/>
              <a:t> </a:t>
            </a:r>
            <a:r>
              <a:rPr lang="en-US" dirty="0" err="1"/>
              <a:t>universitare</a:t>
            </a:r>
            <a:r>
              <a:rPr lang="en-US" dirty="0"/>
              <a:t>. </a:t>
            </a:r>
            <a:r>
              <a:rPr lang="en-US" dirty="0" err="1"/>
              <a:t>Participă</a:t>
            </a:r>
            <a:r>
              <a:rPr lang="en-US" dirty="0"/>
              <a:t> </a:t>
            </a:r>
            <a:r>
              <a:rPr lang="en-US" dirty="0" err="1"/>
              <a:t>câte</a:t>
            </a:r>
            <a:r>
              <a:rPr lang="en-US" dirty="0"/>
              <a:t> 40 de </a:t>
            </a:r>
            <a:r>
              <a:rPr lang="en-US" dirty="0" err="1"/>
              <a:t>elevi</a:t>
            </a:r>
            <a:r>
              <a:rPr lang="en-US" dirty="0"/>
              <a:t> (</a:t>
            </a:r>
            <a:r>
              <a:rPr lang="en-US" dirty="0" err="1"/>
              <a:t>primii</a:t>
            </a:r>
            <a:r>
              <a:rPr lang="en-US" dirty="0"/>
              <a:t> 5 la </a:t>
            </a:r>
            <a:r>
              <a:rPr lang="en-US" dirty="0" err="1"/>
              <a:t>faza</a:t>
            </a:r>
            <a:r>
              <a:rPr lang="en-US" dirty="0"/>
              <a:t> </a:t>
            </a:r>
            <a:r>
              <a:rPr lang="en-US" dirty="0" err="1"/>
              <a:t>judeteană</a:t>
            </a:r>
            <a:r>
              <a:rPr lang="en-US" dirty="0"/>
              <a:t> a </a:t>
            </a:r>
            <a:r>
              <a:rPr lang="en-US" dirty="0" err="1"/>
              <a:t>olimpiadei</a:t>
            </a:r>
            <a:r>
              <a:rPr lang="en-US" dirty="0"/>
              <a:t> de </a:t>
            </a:r>
            <a:r>
              <a:rPr lang="en-US" dirty="0" err="1"/>
              <a:t>matematică</a:t>
            </a:r>
            <a:r>
              <a:rPr lang="en-US" dirty="0"/>
              <a:t>) </a:t>
            </a:r>
            <a:r>
              <a:rPr lang="en-US" dirty="0" err="1"/>
              <a:t>şi</a:t>
            </a:r>
            <a:r>
              <a:rPr lang="en-US" dirty="0"/>
              <a:t> </a:t>
            </a:r>
            <a:r>
              <a:rPr lang="en-US" dirty="0" err="1"/>
              <a:t>câte</a:t>
            </a:r>
            <a:r>
              <a:rPr lang="en-US" dirty="0"/>
              <a:t> 8 </a:t>
            </a:r>
            <a:r>
              <a:rPr lang="en-US" dirty="0" err="1"/>
              <a:t>profesori</a:t>
            </a:r>
            <a:r>
              <a:rPr lang="en-US" dirty="0"/>
              <a:t> </a:t>
            </a:r>
            <a:r>
              <a:rPr lang="en-US" dirty="0" err="1"/>
              <a:t>corectori</a:t>
            </a:r>
            <a:r>
              <a:rPr lang="en-US" dirty="0"/>
              <a:t> din </a:t>
            </a:r>
            <a:r>
              <a:rPr lang="en-US" dirty="0" err="1"/>
              <a:t>ficcare</a:t>
            </a:r>
            <a:r>
              <a:rPr lang="en-US" dirty="0"/>
              <a:t> </a:t>
            </a:r>
            <a:r>
              <a:rPr lang="en-US" dirty="0" err="1"/>
              <a:t>judet</a:t>
            </a:r>
            <a:r>
              <a:rPr lang="en-US" dirty="0"/>
              <a:t>. </a:t>
            </a:r>
          </a:p>
          <a:p>
            <a:r>
              <a:rPr lang="en-US" dirty="0"/>
              <a:t>Din </a:t>
            </a:r>
            <a:r>
              <a:rPr lang="en-US" dirty="0" err="1"/>
              <a:t>şcoala</a:t>
            </a:r>
            <a:r>
              <a:rPr lang="en-US" dirty="0"/>
              <a:t> </a:t>
            </a:r>
            <a:r>
              <a:rPr lang="en-US" dirty="0" err="1"/>
              <a:t>noastră</a:t>
            </a:r>
            <a:r>
              <a:rPr lang="en-US" dirty="0"/>
              <a:t> au </a:t>
            </a:r>
            <a:r>
              <a:rPr lang="en-US" dirty="0" err="1"/>
              <a:t>participat</a:t>
            </a:r>
            <a:r>
              <a:rPr lang="en-US" dirty="0"/>
              <a:t> de-a </a:t>
            </a:r>
            <a:r>
              <a:rPr lang="en-US" dirty="0" err="1"/>
              <a:t>lungul</a:t>
            </a:r>
            <a:r>
              <a:rPr lang="en-US" dirty="0"/>
              <a:t> </a:t>
            </a:r>
            <a:r>
              <a:rPr lang="en-US" dirty="0" err="1"/>
              <a:t>anilor</a:t>
            </a:r>
            <a:r>
              <a:rPr lang="en-US" dirty="0"/>
              <a:t> </a:t>
            </a:r>
            <a:r>
              <a:rPr lang="en-US" dirty="0" err="1"/>
              <a:t>profesorii</a:t>
            </a:r>
            <a:r>
              <a:rPr lang="en-US" dirty="0"/>
              <a:t> Octavia </a:t>
            </a:r>
            <a:r>
              <a:rPr lang="en-US" dirty="0" err="1"/>
              <a:t>Potocean</a:t>
            </a:r>
            <a:r>
              <a:rPr lang="en-US" dirty="0"/>
              <a:t>, Mircea </a:t>
            </a:r>
            <a:r>
              <a:rPr lang="en-US" dirty="0" err="1"/>
              <a:t>Potocean</a:t>
            </a:r>
            <a:r>
              <a:rPr lang="en-US" dirty="0"/>
              <a:t>, Maria </a:t>
            </a:r>
            <a:r>
              <a:rPr lang="en-US" dirty="0" err="1"/>
              <a:t>Toader</a:t>
            </a:r>
            <a:r>
              <a:rPr lang="en-US" dirty="0"/>
              <a:t>, Liliana </a:t>
            </a:r>
            <a:r>
              <a:rPr lang="en-US" dirty="0" err="1"/>
              <a:t>Negrilă</a:t>
            </a:r>
            <a:r>
              <a:rPr lang="en-US" dirty="0"/>
              <a:t>, </a:t>
            </a:r>
            <a:r>
              <a:rPr lang="en-US" dirty="0" err="1"/>
              <a:t>Francisc</a:t>
            </a:r>
            <a:r>
              <a:rPr lang="en-US" dirty="0"/>
              <a:t> </a:t>
            </a:r>
            <a:r>
              <a:rPr lang="en-US" dirty="0" err="1"/>
              <a:t>Doba</a:t>
            </a:r>
            <a:r>
              <a:rPr lang="en-US" dirty="0"/>
              <a:t>, </a:t>
            </a:r>
            <a:r>
              <a:rPr lang="en-US" dirty="0" err="1"/>
              <a:t>Vilhelm</a:t>
            </a:r>
            <a:r>
              <a:rPr lang="en-US" dirty="0"/>
              <a:t> Portal, </a:t>
            </a:r>
            <a:r>
              <a:rPr lang="en-US" dirty="0" err="1"/>
              <a:t>Oratiu</a:t>
            </a:r>
            <a:r>
              <a:rPr lang="en-US" dirty="0"/>
              <a:t> </a:t>
            </a:r>
            <a:r>
              <a:rPr lang="en-US" dirty="0" err="1"/>
              <a:t>Hoară</a:t>
            </a:r>
            <a:r>
              <a:rPr lang="en-US" dirty="0"/>
              <a:t>, Ovidiu </a:t>
            </a:r>
            <a:r>
              <a:rPr lang="en-US" dirty="0" err="1"/>
              <a:t>Bodrogean</a:t>
            </a:r>
            <a:r>
              <a:rPr lang="en-US" dirty="0"/>
              <a:t>, </a:t>
            </a:r>
            <a:r>
              <a:rPr lang="en-US" dirty="0" err="1"/>
              <a:t>Augustini</a:t>
            </a:r>
            <a:r>
              <a:rPr lang="en-US" dirty="0"/>
              <a:t> </a:t>
            </a:r>
            <a:r>
              <a:rPr lang="en-US" dirty="0" err="1"/>
              <a:t>Moraru</a:t>
            </a:r>
            <a:r>
              <a:rPr lang="en-US" dirty="0"/>
              <a:t>. Este un </a:t>
            </a:r>
            <a:r>
              <a:rPr lang="en-US" dirty="0" err="1"/>
              <a:t>prilej</a:t>
            </a:r>
            <a:r>
              <a:rPr lang="en-US" dirty="0"/>
              <a:t> </a:t>
            </a:r>
            <a:r>
              <a:rPr lang="en-US" dirty="0" err="1"/>
              <a:t>deosebit</a:t>
            </a:r>
            <a:r>
              <a:rPr lang="en-US" dirty="0"/>
              <a:t> </a:t>
            </a:r>
            <a:r>
              <a:rPr lang="en-US" dirty="0" err="1"/>
              <a:t>pentru</a:t>
            </a:r>
            <a:r>
              <a:rPr lang="en-US" dirty="0"/>
              <a:t> </a:t>
            </a:r>
            <a:r>
              <a:rPr lang="en-US" dirty="0" err="1"/>
              <a:t>noi</a:t>
            </a:r>
            <a:r>
              <a:rPr lang="en-US" dirty="0"/>
              <a:t> </a:t>
            </a:r>
            <a:r>
              <a:rPr lang="en-US" dirty="0" err="1"/>
              <a:t>profesorii</a:t>
            </a:r>
            <a:r>
              <a:rPr lang="en-US" dirty="0"/>
              <a:t>, </a:t>
            </a:r>
            <a:r>
              <a:rPr lang="en-US" dirty="0" err="1"/>
              <a:t>să</a:t>
            </a:r>
            <a:r>
              <a:rPr lang="en-US" dirty="0"/>
              <a:t> ne </a:t>
            </a:r>
            <a:r>
              <a:rPr lang="en-US" dirty="0" err="1"/>
              <a:t>întâlnim</a:t>
            </a:r>
            <a:r>
              <a:rPr lang="en-US" dirty="0"/>
              <a:t> cu </a:t>
            </a:r>
            <a:r>
              <a:rPr lang="en-US" dirty="0" err="1"/>
              <a:t>colegii</a:t>
            </a:r>
            <a:r>
              <a:rPr lang="en-US" dirty="0"/>
              <a:t> </a:t>
            </a:r>
            <a:r>
              <a:rPr lang="en-US" dirty="0" err="1"/>
              <a:t>şi</a:t>
            </a:r>
            <a:r>
              <a:rPr lang="en-US" dirty="0"/>
              <a:t> </a:t>
            </a:r>
            <a:r>
              <a:rPr lang="en-US" dirty="0" err="1"/>
              <a:t>profesorii</a:t>
            </a:r>
            <a:r>
              <a:rPr lang="en-US" dirty="0"/>
              <a:t> </a:t>
            </a:r>
            <a:r>
              <a:rPr lang="en-US" dirty="0" err="1"/>
              <a:t>noştri</a:t>
            </a:r>
            <a:r>
              <a:rPr lang="en-US" dirty="0"/>
              <a:t> de </a:t>
            </a:r>
            <a:r>
              <a:rPr lang="en-US" dirty="0" err="1"/>
              <a:t>facultate</a:t>
            </a:r>
            <a:r>
              <a:rPr lang="en-US" dirty="0"/>
              <a:t>.”</a:t>
            </a:r>
          </a:p>
          <a:p>
            <a:pPr algn="r"/>
            <a:r>
              <a:rPr lang="en-US" sz="2400" dirty="0" err="1"/>
              <a:t>Profesor</a:t>
            </a:r>
            <a:r>
              <a:rPr lang="en-US" sz="2400" dirty="0"/>
              <a:t> Augustin </a:t>
            </a:r>
            <a:r>
              <a:rPr lang="en-US" sz="2400" dirty="0" err="1"/>
              <a:t>Moraru</a:t>
            </a:r>
            <a:endParaRPr lang="en-US" sz="2400" dirty="0"/>
          </a:p>
        </p:txBody>
      </p:sp>
    </p:spTree>
    <p:extLst>
      <p:ext uri="{BB962C8B-B14F-4D97-AF65-F5344CB8AC3E}">
        <p14:creationId xmlns:p14="http://schemas.microsoft.com/office/powerpoint/2010/main" val="266567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678142-2E94-41DD-84E0-7488EB4AD456}"/>
              </a:ext>
            </a:extLst>
          </p:cNvPr>
          <p:cNvSpPr>
            <a:spLocks noGrp="1"/>
          </p:cNvSpPr>
          <p:nvPr>
            <p:ph idx="1"/>
          </p:nvPr>
        </p:nvSpPr>
        <p:spPr>
          <a:xfrm>
            <a:off x="1593436" y="1417637"/>
            <a:ext cx="9782801" cy="5745163"/>
          </a:xfrm>
        </p:spPr>
        <p:txBody>
          <a:bodyPr>
            <a:noAutofit/>
          </a:bodyPr>
          <a:lstStyle/>
          <a:p>
            <a:r>
              <a:rPr lang="ro-RO" sz="2000" dirty="0"/>
              <a:t>”De-a lungul anilor am participat de mai multe ori, în calitate de profesor corector, la Concursul Interjudețean de Matematică „Traian Lalescu”. Problemele date aici sunt cu un grad mare de dificultate și se adresează primilor cinci elevi din fiecare clasă, clasamentul fiind realizat în urma olimpiadei județene din anul respectiv. De aceea mă simt onorată atunci când sunt invitată să corectez probleme la acest concurs, la gimnaziu sau la liceu.</a:t>
            </a:r>
            <a:endParaRPr lang="en-US" sz="2000" dirty="0"/>
          </a:p>
          <a:p>
            <a:r>
              <a:rPr lang="ro-RO" sz="2000" dirty="0"/>
              <a:t>Consider că fiecare întâlnire cu colegii profesori de matematică din cele patru județe (Arad, Caraș-Severin, Hunedoara și Timiș) este foarte utilă. Discutăm problemele dificile date la concurs, încercăm abordări diferite ale problemelor grele întâlnite la clasă sau în reviste de matematică, ascultăm opinii și păreri diferite de ale noastre, le discutăm și încercăm să soluționăm divergențele. Întâlnirile au un grad ridicat de profesionalism dar, în același timp, sunt relaxante. Și noi suntem oameni care ne putem simți bine împreună. Râdem, glumim, ne cunoaștem familiile. Cu unii profesori mă întâlnesc doar la aceste concursuri, cu alții mă văd mai des. Îi pot considera chiar prieteni. </a:t>
            </a:r>
            <a:endParaRPr lang="en-US" sz="2000" dirty="0"/>
          </a:p>
          <a:p>
            <a:r>
              <a:rPr lang="ro-RO" sz="2000" dirty="0"/>
              <a:t>„Traian Lalescu” este un concurs așteptat și voi participa la el întotdeauna cu bucurie!”</a:t>
            </a:r>
            <a:endParaRPr lang="en-US" sz="2000" dirty="0"/>
          </a:p>
          <a:p>
            <a:pPr algn="r"/>
            <a:r>
              <a:rPr lang="ro-RO" sz="2000" dirty="0"/>
              <a:t>Prof. Negrilă Liliana Lavinia</a:t>
            </a:r>
            <a:endParaRPr lang="en-US" sz="2000" dirty="0"/>
          </a:p>
        </p:txBody>
      </p:sp>
    </p:spTree>
    <p:extLst>
      <p:ext uri="{BB962C8B-B14F-4D97-AF65-F5344CB8AC3E}">
        <p14:creationId xmlns:p14="http://schemas.microsoft.com/office/powerpoint/2010/main" val="170388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678142-2E94-41DD-84E0-7488EB4AD456}"/>
              </a:ext>
            </a:extLst>
          </p:cNvPr>
          <p:cNvSpPr>
            <a:spLocks noGrp="1"/>
          </p:cNvSpPr>
          <p:nvPr>
            <p:ph idx="1"/>
          </p:nvPr>
        </p:nvSpPr>
        <p:spPr>
          <a:xfrm>
            <a:off x="1593436" y="1417637"/>
            <a:ext cx="9782801" cy="5745163"/>
          </a:xfrm>
        </p:spPr>
        <p:txBody>
          <a:bodyPr>
            <a:noAutofit/>
          </a:bodyPr>
          <a:lstStyle/>
          <a:p>
            <a:r>
              <a:rPr lang="en-US" sz="2600" dirty="0" err="1"/>
              <a:t>Concursul</a:t>
            </a:r>
            <a:r>
              <a:rPr lang="en-US" sz="2600" dirty="0"/>
              <a:t> </a:t>
            </a:r>
            <a:r>
              <a:rPr lang="en-US" sz="2600" dirty="0" err="1"/>
              <a:t>interjudețean</a:t>
            </a:r>
            <a:r>
              <a:rPr lang="en-US" sz="2600" dirty="0"/>
              <a:t> </a:t>
            </a:r>
            <a:r>
              <a:rPr lang="en-US" sz="2600" dirty="0" err="1"/>
              <a:t>Traian</a:t>
            </a:r>
            <a:r>
              <a:rPr lang="en-US" sz="2600" dirty="0"/>
              <a:t> </a:t>
            </a:r>
            <a:r>
              <a:rPr lang="en-US" sz="2600" dirty="0" err="1"/>
              <a:t>Lalescu</a:t>
            </a:r>
            <a:r>
              <a:rPr lang="en-US" sz="2600" dirty="0"/>
              <a:t> </a:t>
            </a:r>
            <a:r>
              <a:rPr lang="en-US" sz="2600" dirty="0" err="1"/>
              <a:t>este</a:t>
            </a:r>
            <a:r>
              <a:rPr lang="en-US" sz="2600" dirty="0"/>
              <a:t> </a:t>
            </a:r>
            <a:r>
              <a:rPr lang="en-US" sz="2600" dirty="0" err="1"/>
              <a:t>organizat</a:t>
            </a:r>
            <a:r>
              <a:rPr lang="en-US" sz="2600" dirty="0"/>
              <a:t> </a:t>
            </a:r>
            <a:r>
              <a:rPr lang="en-US" sz="2600" dirty="0" err="1"/>
              <a:t>anual</a:t>
            </a:r>
            <a:r>
              <a:rPr lang="en-US" sz="2600" dirty="0"/>
              <a:t> </a:t>
            </a:r>
            <a:r>
              <a:rPr lang="en-US" sz="2600" dirty="0" err="1"/>
              <a:t>în</a:t>
            </a:r>
            <a:r>
              <a:rPr lang="en-US" sz="2600" dirty="0"/>
              <a:t> </a:t>
            </a:r>
            <a:r>
              <a:rPr lang="en-US" sz="2600" dirty="0" err="1"/>
              <a:t>cele</a:t>
            </a:r>
            <a:r>
              <a:rPr lang="en-US" sz="2600" dirty="0"/>
              <a:t> </a:t>
            </a:r>
            <a:r>
              <a:rPr lang="en-US" sz="2600" dirty="0" err="1"/>
              <a:t>patru</a:t>
            </a:r>
            <a:r>
              <a:rPr lang="en-US" sz="2600" dirty="0"/>
              <a:t> </a:t>
            </a:r>
            <a:r>
              <a:rPr lang="en-US" sz="2600" dirty="0" err="1"/>
              <a:t>județe</a:t>
            </a:r>
            <a:r>
              <a:rPr lang="en-US" sz="2600" dirty="0"/>
              <a:t> Arad, </a:t>
            </a:r>
            <a:r>
              <a:rPr lang="en-US" sz="2600" dirty="0" err="1"/>
              <a:t>Caraș</a:t>
            </a:r>
            <a:r>
              <a:rPr lang="en-US" sz="2600" dirty="0"/>
              <a:t> Severin, Hunedoara </a:t>
            </a:r>
            <a:r>
              <a:rPr lang="en-US" sz="2600" dirty="0" err="1"/>
              <a:t>si</a:t>
            </a:r>
            <a:r>
              <a:rPr lang="en-US" sz="2600" dirty="0"/>
              <a:t> </a:t>
            </a:r>
            <a:r>
              <a:rPr lang="en-US" sz="2600" dirty="0" err="1"/>
              <a:t>Timiș</a:t>
            </a:r>
            <a:r>
              <a:rPr lang="en-US" sz="2600" dirty="0"/>
              <a:t> sub </a:t>
            </a:r>
            <a:r>
              <a:rPr lang="en-US" sz="2600" dirty="0" err="1"/>
              <a:t>coordonarea</a:t>
            </a:r>
            <a:r>
              <a:rPr lang="en-US" sz="2600" dirty="0"/>
              <a:t> </a:t>
            </a:r>
            <a:r>
              <a:rPr lang="en-US" sz="2600" dirty="0" err="1"/>
              <a:t>Universității</a:t>
            </a:r>
            <a:r>
              <a:rPr lang="en-US" sz="2600" dirty="0"/>
              <a:t> de Vest din </a:t>
            </a:r>
            <a:r>
              <a:rPr lang="en-US" sz="2600" dirty="0" err="1"/>
              <a:t>Timișoara</a:t>
            </a:r>
            <a:r>
              <a:rPr lang="en-US" sz="2600" dirty="0"/>
              <a:t>. Eu am </a:t>
            </a:r>
            <a:r>
              <a:rPr lang="en-US" sz="2600" dirty="0" err="1"/>
              <a:t>participat</a:t>
            </a:r>
            <a:r>
              <a:rPr lang="en-US" sz="2600" dirty="0"/>
              <a:t> la </a:t>
            </a:r>
            <a:r>
              <a:rPr lang="en-US" sz="2600" dirty="0" err="1"/>
              <a:t>acest</a:t>
            </a:r>
            <a:r>
              <a:rPr lang="en-US" sz="2600" dirty="0"/>
              <a:t> concurs </a:t>
            </a:r>
            <a:r>
              <a:rPr lang="en-US" sz="2600" dirty="0" err="1"/>
              <a:t>atât</a:t>
            </a:r>
            <a:r>
              <a:rPr lang="en-US" sz="2600" dirty="0"/>
              <a:t> </a:t>
            </a:r>
            <a:r>
              <a:rPr lang="en-US" sz="2600" dirty="0" err="1"/>
              <a:t>în</a:t>
            </a:r>
            <a:r>
              <a:rPr lang="en-US" sz="2600" dirty="0"/>
              <a:t> </a:t>
            </a:r>
            <a:r>
              <a:rPr lang="en-US" sz="2600" dirty="0" err="1"/>
              <a:t>calitate</a:t>
            </a:r>
            <a:r>
              <a:rPr lang="en-US" sz="2600" dirty="0"/>
              <a:t> de </a:t>
            </a:r>
            <a:r>
              <a:rPr lang="en-US" sz="2600" dirty="0" err="1"/>
              <a:t>corector</a:t>
            </a:r>
            <a:r>
              <a:rPr lang="en-US" sz="2600" dirty="0"/>
              <a:t> </a:t>
            </a:r>
            <a:r>
              <a:rPr lang="en-US" sz="2600" dirty="0" err="1"/>
              <a:t>cât</a:t>
            </a:r>
            <a:r>
              <a:rPr lang="en-US" sz="2600" dirty="0"/>
              <a:t> </a:t>
            </a:r>
            <a:r>
              <a:rPr lang="en-US" sz="2600" dirty="0" err="1"/>
              <a:t>și</a:t>
            </a:r>
            <a:r>
              <a:rPr lang="en-US" sz="2600" dirty="0"/>
              <a:t> ca </a:t>
            </a:r>
            <a:r>
              <a:rPr lang="en-US" sz="2600" dirty="0" err="1"/>
              <a:t>organizator</a:t>
            </a:r>
            <a:r>
              <a:rPr lang="en-US" sz="2600" dirty="0"/>
              <a:t> al </a:t>
            </a:r>
            <a:r>
              <a:rPr lang="en-US" sz="2600" dirty="0" err="1"/>
              <a:t>acestui</a:t>
            </a:r>
            <a:r>
              <a:rPr lang="en-US" sz="2600" dirty="0"/>
              <a:t> concurs. Am </a:t>
            </a:r>
            <a:r>
              <a:rPr lang="en-US" sz="2600" dirty="0" err="1"/>
              <a:t>avut</a:t>
            </a:r>
            <a:r>
              <a:rPr lang="en-US" sz="2600" dirty="0"/>
              <a:t> </a:t>
            </a:r>
            <a:r>
              <a:rPr lang="en-US" sz="2600" dirty="0" err="1"/>
              <a:t>numeroase</a:t>
            </a:r>
            <a:r>
              <a:rPr lang="en-US" sz="2600" dirty="0"/>
              <a:t> </a:t>
            </a:r>
            <a:r>
              <a:rPr lang="en-US" sz="2600" dirty="0" err="1"/>
              <a:t>premii</a:t>
            </a:r>
            <a:r>
              <a:rPr lang="en-US" sz="2600" dirty="0"/>
              <a:t> </a:t>
            </a:r>
            <a:r>
              <a:rPr lang="en-US" sz="2600" dirty="0" err="1"/>
              <a:t>obținute</a:t>
            </a:r>
            <a:r>
              <a:rPr lang="en-US" sz="2600" dirty="0"/>
              <a:t> de </a:t>
            </a:r>
            <a:r>
              <a:rPr lang="en-US" sz="2600" dirty="0" err="1"/>
              <a:t>elevii</a:t>
            </a:r>
            <a:r>
              <a:rPr lang="en-US" sz="2600" dirty="0"/>
              <a:t> </a:t>
            </a:r>
            <a:r>
              <a:rPr lang="en-US" sz="2600" dirty="0" err="1"/>
              <a:t>pregătiți</a:t>
            </a:r>
            <a:r>
              <a:rPr lang="en-US" sz="2600" dirty="0"/>
              <a:t> de mine </a:t>
            </a:r>
            <a:r>
              <a:rPr lang="en-US" sz="2600" dirty="0" err="1"/>
              <a:t>pentru</a:t>
            </a:r>
            <a:r>
              <a:rPr lang="en-US" sz="2600" dirty="0"/>
              <a:t> </a:t>
            </a:r>
            <a:r>
              <a:rPr lang="en-US" sz="2600" dirty="0" err="1"/>
              <a:t>acest</a:t>
            </a:r>
            <a:r>
              <a:rPr lang="en-US" sz="2600" dirty="0"/>
              <a:t> concurs.</a:t>
            </a:r>
          </a:p>
          <a:p>
            <a:pPr algn="r"/>
            <a:r>
              <a:rPr lang="en-US" sz="2600" dirty="0"/>
              <a:t>-</a:t>
            </a:r>
            <a:r>
              <a:rPr lang="en-US" sz="2600" dirty="0" err="1"/>
              <a:t>Profesor</a:t>
            </a:r>
            <a:r>
              <a:rPr lang="en-US" sz="2600" dirty="0"/>
              <a:t> </a:t>
            </a:r>
            <a:r>
              <a:rPr lang="en-US" sz="2600" dirty="0" err="1"/>
              <a:t>Potocean</a:t>
            </a:r>
            <a:r>
              <a:rPr lang="en-US" sz="2600" dirty="0"/>
              <a:t> Mircea</a:t>
            </a:r>
          </a:p>
          <a:p>
            <a:endParaRPr lang="en-US" sz="2000" dirty="0"/>
          </a:p>
        </p:txBody>
      </p:sp>
    </p:spTree>
    <p:extLst>
      <p:ext uri="{BB962C8B-B14F-4D97-AF65-F5344CB8AC3E}">
        <p14:creationId xmlns:p14="http://schemas.microsoft.com/office/powerpoint/2010/main" val="82952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ro-RO" dirty="0"/>
              <a:t>Experiențele Eleviilor</a:t>
            </a:r>
            <a:endParaRPr lang="en-US" dirty="0"/>
          </a:p>
        </p:txBody>
      </p:sp>
      <p:sp>
        <p:nvSpPr>
          <p:cNvPr id="3" name="Content Placeholder 2">
            <a:extLst>
              <a:ext uri="{FF2B5EF4-FFF2-40B4-BE49-F238E27FC236}">
                <a16:creationId xmlns:a16="http://schemas.microsoft.com/office/drawing/2014/main" id="{4C678142-2E94-41DD-84E0-7488EB4AD456}"/>
              </a:ext>
            </a:extLst>
          </p:cNvPr>
          <p:cNvSpPr>
            <a:spLocks noGrp="1"/>
          </p:cNvSpPr>
          <p:nvPr>
            <p:ph idx="1"/>
          </p:nvPr>
        </p:nvSpPr>
        <p:spPr>
          <a:xfrm>
            <a:off x="1593436" y="1600200"/>
            <a:ext cx="9782801" cy="5080000"/>
          </a:xfrm>
        </p:spPr>
        <p:txBody>
          <a:bodyPr>
            <a:normAutofit/>
          </a:bodyPr>
          <a:lstStyle/>
          <a:p>
            <a:r>
              <a:rPr lang="en-US" sz="2600" dirty="0" err="1"/>
              <a:t>Pentru</a:t>
            </a:r>
            <a:r>
              <a:rPr lang="en-US" sz="2600" dirty="0"/>
              <a:t> </a:t>
            </a:r>
            <a:r>
              <a:rPr lang="en-US" sz="2600" dirty="0" err="1"/>
              <a:t>elevi</a:t>
            </a:r>
            <a:r>
              <a:rPr lang="en-US" sz="2600" dirty="0"/>
              <a:t> </a:t>
            </a:r>
            <a:r>
              <a:rPr lang="en-US" sz="2600" dirty="0" err="1"/>
              <a:t>este</a:t>
            </a:r>
            <a:r>
              <a:rPr lang="en-US" sz="2600" dirty="0"/>
              <a:t> o </a:t>
            </a:r>
            <a:r>
              <a:rPr lang="en-US" sz="2600" dirty="0" err="1"/>
              <a:t>opotunitate</a:t>
            </a:r>
            <a:r>
              <a:rPr lang="en-US" sz="2600" dirty="0"/>
              <a:t> </a:t>
            </a:r>
            <a:r>
              <a:rPr lang="en-US" sz="2600" dirty="0" err="1"/>
              <a:t>si</a:t>
            </a:r>
            <a:r>
              <a:rPr lang="en-US" sz="2600" dirty="0"/>
              <a:t> o m</a:t>
            </a:r>
            <a:r>
              <a:rPr lang="ro-RO" sz="2600" dirty="0"/>
              <a:t>â</a:t>
            </a:r>
            <a:r>
              <a:rPr lang="en-US" sz="2600" dirty="0" err="1"/>
              <a:t>ndrie</a:t>
            </a:r>
            <a:r>
              <a:rPr lang="en-US" sz="2600" dirty="0"/>
              <a:t> s</a:t>
            </a:r>
            <a:r>
              <a:rPr lang="ro-RO" sz="2600" dirty="0"/>
              <a:t>ă</a:t>
            </a:r>
            <a:r>
              <a:rPr lang="en-US" sz="2600" dirty="0"/>
              <a:t> </a:t>
            </a:r>
            <a:r>
              <a:rPr lang="en-US" sz="2600" dirty="0" err="1"/>
              <a:t>participe</a:t>
            </a:r>
            <a:r>
              <a:rPr lang="en-US" sz="2600" dirty="0"/>
              <a:t> la </a:t>
            </a:r>
            <a:r>
              <a:rPr lang="en-US" sz="2600" dirty="0" err="1"/>
              <a:t>acest</a:t>
            </a:r>
            <a:r>
              <a:rPr lang="en-US" sz="2600" dirty="0"/>
              <a:t> concurs</a:t>
            </a:r>
            <a:r>
              <a:rPr lang="ro-RO" sz="2600" dirty="0"/>
              <a:t> care este considerat pentru zona de vest </a:t>
            </a:r>
            <a:r>
              <a:rPr lang="en-US" sz="2600" dirty="0"/>
              <a:t>“mica </a:t>
            </a:r>
            <a:r>
              <a:rPr lang="en-US" sz="2600" dirty="0" err="1"/>
              <a:t>olimpiad</a:t>
            </a:r>
            <a:r>
              <a:rPr lang="ro-RO" sz="2600" dirty="0"/>
              <a:t>ă</a:t>
            </a:r>
            <a:r>
              <a:rPr lang="en-US" sz="2600" dirty="0"/>
              <a:t>”.</a:t>
            </a:r>
            <a:endParaRPr lang="ro-RO" sz="2600" dirty="0"/>
          </a:p>
          <a:p>
            <a:r>
              <a:rPr lang="en-US" sz="2600" dirty="0"/>
              <a:t>Are loc cu c</a:t>
            </a:r>
            <a:r>
              <a:rPr lang="ro-RO" sz="2600" dirty="0"/>
              <a:t>â</a:t>
            </a:r>
            <a:r>
              <a:rPr lang="en-US" sz="2600" dirty="0" err="1"/>
              <a:t>teva</a:t>
            </a:r>
            <a:r>
              <a:rPr lang="en-US" sz="2600" dirty="0"/>
              <a:t> s</a:t>
            </a:r>
            <a:r>
              <a:rPr lang="ro-RO" sz="2600" dirty="0"/>
              <a:t>ă</a:t>
            </a:r>
            <a:r>
              <a:rPr lang="en-US" sz="2600" dirty="0" err="1"/>
              <a:t>pt</a:t>
            </a:r>
            <a:r>
              <a:rPr lang="ro-RO" sz="2600" dirty="0"/>
              <a:t>ă</a:t>
            </a:r>
            <a:r>
              <a:rPr lang="en-US" sz="2600" dirty="0"/>
              <a:t>m</a:t>
            </a:r>
            <a:r>
              <a:rPr lang="ro-RO" sz="2600" dirty="0"/>
              <a:t>â</a:t>
            </a:r>
            <a:r>
              <a:rPr lang="en-US" sz="2600" dirty="0" err="1"/>
              <a:t>ni</a:t>
            </a:r>
            <a:r>
              <a:rPr lang="en-US" sz="2600" dirty="0"/>
              <a:t> </a:t>
            </a:r>
            <a:r>
              <a:rPr lang="ro-RO" sz="2600" dirty="0"/>
              <a:t>î</a:t>
            </a:r>
            <a:r>
              <a:rPr lang="en-US" sz="2600" dirty="0" err="1"/>
              <a:t>nainte</a:t>
            </a:r>
            <a:r>
              <a:rPr lang="en-US" sz="2600" dirty="0"/>
              <a:t> de national</a:t>
            </a:r>
            <a:r>
              <a:rPr lang="ro-RO" sz="2600" dirty="0"/>
              <a:t>ă</a:t>
            </a:r>
            <a:r>
              <a:rPr lang="en-US" sz="2600" dirty="0"/>
              <a:t>,</a:t>
            </a:r>
            <a:r>
              <a:rPr lang="ro-RO" sz="2600" dirty="0"/>
              <a:t> </a:t>
            </a:r>
            <a:r>
              <a:rPr lang="en-US" sz="2600" dirty="0" err="1"/>
              <a:t>deci</a:t>
            </a:r>
            <a:r>
              <a:rPr lang="en-US" sz="2600" dirty="0"/>
              <a:t> e un </a:t>
            </a:r>
            <a:r>
              <a:rPr lang="en-US" sz="2600" dirty="0" err="1"/>
              <a:t>prilej</a:t>
            </a:r>
            <a:r>
              <a:rPr lang="en-US" sz="2600" dirty="0"/>
              <a:t> de a se </a:t>
            </a:r>
            <a:r>
              <a:rPr lang="en-US" sz="2600" dirty="0" err="1"/>
              <a:t>verifica</a:t>
            </a:r>
            <a:r>
              <a:rPr lang="ro-RO" sz="2600" dirty="0"/>
              <a:t> și </a:t>
            </a:r>
            <a:r>
              <a:rPr lang="en-US" sz="2600" dirty="0"/>
              <a:t>de a se </a:t>
            </a:r>
            <a:r>
              <a:rPr lang="ro-RO" sz="2600" dirty="0"/>
              <a:t>î</a:t>
            </a:r>
            <a:r>
              <a:rPr lang="en-US" sz="2600" dirty="0" err="1"/>
              <a:t>nt</a:t>
            </a:r>
            <a:r>
              <a:rPr lang="ro-RO" sz="2600" dirty="0"/>
              <a:t>â</a:t>
            </a:r>
            <a:r>
              <a:rPr lang="en-US" sz="2600" dirty="0" err="1"/>
              <a:t>lni</a:t>
            </a:r>
            <a:r>
              <a:rPr lang="en-US" sz="2600" dirty="0"/>
              <a:t> cu al</a:t>
            </a:r>
            <a:r>
              <a:rPr lang="ro-RO" sz="2600" dirty="0"/>
              <a:t>ț</a:t>
            </a:r>
            <a:r>
              <a:rPr lang="en-US" sz="2600" dirty="0" err="1"/>
              <a:t>i</a:t>
            </a:r>
            <a:r>
              <a:rPr lang="en-US" sz="2600" dirty="0"/>
              <a:t> </a:t>
            </a:r>
            <a:r>
              <a:rPr lang="en-US" sz="2600" dirty="0" err="1"/>
              <a:t>tineri</a:t>
            </a:r>
            <a:r>
              <a:rPr lang="en-US" sz="2600" dirty="0"/>
              <a:t> </a:t>
            </a:r>
            <a:r>
              <a:rPr lang="en-US" sz="2600" dirty="0" err="1"/>
              <a:t>pasiona</a:t>
            </a:r>
            <a:r>
              <a:rPr lang="ro-RO" sz="2600" dirty="0"/>
              <a:t>ț</a:t>
            </a:r>
            <a:r>
              <a:rPr lang="en-US" sz="2600" dirty="0" err="1"/>
              <a:t>i</a:t>
            </a:r>
            <a:r>
              <a:rPr lang="en-US" sz="2600" dirty="0"/>
              <a:t> de </a:t>
            </a:r>
            <a:r>
              <a:rPr lang="en-US" sz="2600" dirty="0" err="1"/>
              <a:t>matematic</a:t>
            </a:r>
            <a:r>
              <a:rPr lang="ro-RO" sz="2600" dirty="0"/>
              <a:t>ă</a:t>
            </a:r>
            <a:r>
              <a:rPr lang="en-US" sz="2600" dirty="0"/>
              <a:t> </a:t>
            </a:r>
            <a:r>
              <a:rPr lang="ro-RO" sz="2600" dirty="0"/>
              <a:t>ș</a:t>
            </a:r>
            <a:r>
              <a:rPr lang="en-US" sz="2600" dirty="0" err="1"/>
              <a:t>i</a:t>
            </a:r>
            <a:r>
              <a:rPr lang="en-US" sz="2600" dirty="0"/>
              <a:t> de</a:t>
            </a:r>
            <a:r>
              <a:rPr lang="ro-RO" sz="2600" dirty="0"/>
              <a:t> </a:t>
            </a:r>
            <a:r>
              <a:rPr lang="en-US" sz="2600" dirty="0" err="1"/>
              <a:t>concursuri</a:t>
            </a:r>
            <a:r>
              <a:rPr lang="en-US" sz="2600" dirty="0"/>
              <a:t> de </a:t>
            </a:r>
            <a:r>
              <a:rPr lang="en-US" sz="2600" dirty="0" err="1"/>
              <a:t>matematic</a:t>
            </a:r>
            <a:r>
              <a:rPr lang="ro-RO" sz="2600" dirty="0"/>
              <a:t>ă</a:t>
            </a:r>
            <a:r>
              <a:rPr lang="en-US" sz="2600" dirty="0"/>
              <a:t>.</a:t>
            </a:r>
            <a:endParaRPr lang="ro-RO" sz="2600" dirty="0"/>
          </a:p>
          <a:p>
            <a:r>
              <a:rPr lang="en-US" sz="2600" dirty="0"/>
              <a:t>Este </a:t>
            </a:r>
            <a:r>
              <a:rPr lang="ro-RO" sz="2600" dirty="0"/>
              <a:t>o oportunitate </a:t>
            </a:r>
            <a:r>
              <a:rPr lang="en-US" sz="2600" dirty="0"/>
              <a:t>de a </a:t>
            </a:r>
            <a:r>
              <a:rPr lang="en-US" sz="2600" dirty="0" err="1"/>
              <a:t>afla</a:t>
            </a:r>
            <a:r>
              <a:rPr lang="en-US" sz="2600" dirty="0"/>
              <a:t> </a:t>
            </a:r>
            <a:r>
              <a:rPr lang="en-US" sz="2600" dirty="0" err="1"/>
              <a:t>lucruri</a:t>
            </a:r>
            <a:r>
              <a:rPr lang="en-US" sz="2600" dirty="0"/>
              <a:t> </a:t>
            </a:r>
            <a:r>
              <a:rPr lang="en-US" sz="2600" dirty="0" err="1"/>
              <a:t>noi</a:t>
            </a:r>
            <a:r>
              <a:rPr lang="en-US" sz="2600" dirty="0"/>
              <a:t>,</a:t>
            </a:r>
            <a:r>
              <a:rPr lang="ro-RO" sz="2600" dirty="0"/>
              <a:t> </a:t>
            </a:r>
            <a:r>
              <a:rPr lang="en-US" sz="2600" dirty="0" err="1"/>
              <a:t>dar</a:t>
            </a:r>
            <a:r>
              <a:rPr lang="en-US" sz="2600" dirty="0"/>
              <a:t> </a:t>
            </a:r>
            <a:r>
              <a:rPr lang="ro-RO" sz="2600" dirty="0"/>
              <a:t>ș</a:t>
            </a:r>
            <a:r>
              <a:rPr lang="en-US" sz="2600" dirty="0" err="1"/>
              <a:t>i</a:t>
            </a:r>
            <a:r>
              <a:rPr lang="en-US" sz="2600" dirty="0"/>
              <a:t> de a se </a:t>
            </a:r>
            <a:r>
              <a:rPr lang="en-US" sz="2600" dirty="0" err="1"/>
              <a:t>bucura</a:t>
            </a:r>
            <a:r>
              <a:rPr lang="en-US" sz="2600" dirty="0"/>
              <a:t> c</a:t>
            </a:r>
            <a:r>
              <a:rPr lang="ro-RO" sz="2600" dirty="0"/>
              <a:t>ă</a:t>
            </a:r>
            <a:r>
              <a:rPr lang="en-US" sz="2600" dirty="0"/>
              <a:t> se </a:t>
            </a:r>
            <a:r>
              <a:rPr lang="ro-RO" sz="2600" dirty="0"/>
              <a:t>î</a:t>
            </a:r>
            <a:r>
              <a:rPr lang="en-US" sz="2600" dirty="0" err="1"/>
              <a:t>nt</a:t>
            </a:r>
            <a:r>
              <a:rPr lang="ro-RO" sz="2600" dirty="0"/>
              <a:t>â</a:t>
            </a:r>
            <a:r>
              <a:rPr lang="en-US" sz="2600" dirty="0" err="1"/>
              <a:t>lnesc</a:t>
            </a:r>
            <a:r>
              <a:rPr lang="en-US" sz="2600" dirty="0"/>
              <a:t> cu </a:t>
            </a:r>
            <a:r>
              <a:rPr lang="en-US" sz="2600" dirty="0" err="1"/>
              <a:t>prietenii</a:t>
            </a:r>
            <a:r>
              <a:rPr lang="en-US" sz="2600" dirty="0"/>
              <a:t> din </a:t>
            </a:r>
            <a:r>
              <a:rPr lang="en-US" sz="2600" dirty="0" err="1"/>
              <a:t>cele</a:t>
            </a:r>
            <a:r>
              <a:rPr lang="en-US" sz="2600" dirty="0"/>
              <a:t> </a:t>
            </a:r>
            <a:r>
              <a:rPr lang="en-US" sz="2600" dirty="0" err="1"/>
              <a:t>trei</a:t>
            </a:r>
            <a:r>
              <a:rPr lang="en-US" sz="2600" dirty="0"/>
              <a:t> </a:t>
            </a:r>
            <a:r>
              <a:rPr lang="en-US" sz="2600" dirty="0" err="1"/>
              <a:t>jude</a:t>
            </a:r>
            <a:r>
              <a:rPr lang="ro-RO" sz="2600" dirty="0"/>
              <a:t>ț</a:t>
            </a:r>
            <a:r>
              <a:rPr lang="en-US" sz="2600" dirty="0"/>
              <a:t>e.</a:t>
            </a:r>
          </a:p>
        </p:txBody>
      </p:sp>
    </p:spTree>
    <p:extLst>
      <p:ext uri="{BB962C8B-B14F-4D97-AF65-F5344CB8AC3E}">
        <p14:creationId xmlns:p14="http://schemas.microsoft.com/office/powerpoint/2010/main" val="376411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678142-2E94-41DD-84E0-7488EB4AD456}"/>
              </a:ext>
            </a:extLst>
          </p:cNvPr>
          <p:cNvSpPr>
            <a:spLocks noGrp="1"/>
          </p:cNvSpPr>
          <p:nvPr>
            <p:ph idx="1"/>
          </p:nvPr>
        </p:nvSpPr>
        <p:spPr>
          <a:xfrm>
            <a:off x="1593436" y="1600200"/>
            <a:ext cx="9782801" cy="5080000"/>
          </a:xfrm>
        </p:spPr>
        <p:txBody>
          <a:bodyPr>
            <a:normAutofit/>
          </a:bodyPr>
          <a:lstStyle/>
          <a:p>
            <a:r>
              <a:rPr lang="en-US" sz="2400" dirty="0"/>
              <a:t>“</a:t>
            </a:r>
            <a:r>
              <a:rPr lang="en-US" sz="2400" dirty="0" err="1"/>
              <a:t>Participarea</a:t>
            </a:r>
            <a:r>
              <a:rPr lang="en-US" sz="2400" dirty="0"/>
              <a:t> </a:t>
            </a:r>
            <a:r>
              <a:rPr lang="en-US" sz="2400" dirty="0" err="1"/>
              <a:t>mea</a:t>
            </a:r>
            <a:r>
              <a:rPr lang="en-US" sz="2400" dirty="0"/>
              <a:t> la </a:t>
            </a:r>
            <a:r>
              <a:rPr lang="en-US" sz="2400" dirty="0" err="1"/>
              <a:t>concursul</a:t>
            </a:r>
            <a:r>
              <a:rPr lang="en-US" sz="2400" dirty="0"/>
              <a:t> </a:t>
            </a:r>
            <a:r>
              <a:rPr lang="en-US" sz="2400" dirty="0" err="1"/>
              <a:t>Traian</a:t>
            </a:r>
            <a:r>
              <a:rPr lang="en-US" sz="2400" dirty="0"/>
              <a:t> </a:t>
            </a:r>
            <a:r>
              <a:rPr lang="en-US" sz="2400" dirty="0" err="1"/>
              <a:t>Lalescu</a:t>
            </a:r>
            <a:r>
              <a:rPr lang="en-US" sz="2400" dirty="0"/>
              <a:t> a </a:t>
            </a:r>
            <a:r>
              <a:rPr lang="en-US" sz="2400" dirty="0" err="1"/>
              <a:t>fost</a:t>
            </a:r>
            <a:r>
              <a:rPr lang="en-US" sz="2400" dirty="0"/>
              <a:t> </a:t>
            </a:r>
            <a:r>
              <a:rPr lang="en-US" sz="2400" dirty="0" err="1"/>
              <a:t>foarte</a:t>
            </a:r>
            <a:r>
              <a:rPr lang="en-US" sz="2400" dirty="0"/>
              <a:t> </a:t>
            </a:r>
            <a:r>
              <a:rPr lang="en-US" sz="2400" dirty="0" err="1"/>
              <a:t>importanta</a:t>
            </a:r>
            <a:r>
              <a:rPr lang="en-US" sz="2400" dirty="0"/>
              <a:t> </a:t>
            </a:r>
            <a:r>
              <a:rPr lang="en-US" sz="2400" dirty="0" err="1"/>
              <a:t>pentru</a:t>
            </a:r>
            <a:r>
              <a:rPr lang="en-US" sz="2400" dirty="0"/>
              <a:t> mine. </a:t>
            </a:r>
            <a:r>
              <a:rPr lang="en-US" sz="2400" dirty="0" err="1"/>
              <a:t>Fiind</a:t>
            </a:r>
            <a:r>
              <a:rPr lang="en-US" sz="2400" dirty="0"/>
              <a:t> un concurs regional, mi-a </a:t>
            </a:r>
            <a:r>
              <a:rPr lang="en-US" sz="2400" dirty="0" err="1"/>
              <a:t>ridicat</a:t>
            </a:r>
            <a:r>
              <a:rPr lang="en-US" sz="2400" dirty="0"/>
              <a:t> </a:t>
            </a:r>
            <a:r>
              <a:rPr lang="en-US" sz="2400" dirty="0" err="1"/>
              <a:t>asteptarile</a:t>
            </a:r>
            <a:r>
              <a:rPr lang="en-US" sz="2400" dirty="0"/>
              <a:t> de la propria </a:t>
            </a:r>
            <a:r>
              <a:rPr lang="en-US" sz="2400" dirty="0" err="1"/>
              <a:t>persoana</a:t>
            </a:r>
            <a:r>
              <a:rPr lang="en-US" sz="2400" dirty="0"/>
              <a:t>, </a:t>
            </a:r>
            <a:r>
              <a:rPr lang="en-US" sz="2400" dirty="0" err="1"/>
              <a:t>facandu</a:t>
            </a:r>
            <a:r>
              <a:rPr lang="en-US" sz="2400" dirty="0"/>
              <a:t>-ma </a:t>
            </a:r>
            <a:r>
              <a:rPr lang="en-US" sz="2400" dirty="0" err="1"/>
              <a:t>sa</a:t>
            </a:r>
            <a:r>
              <a:rPr lang="en-US" sz="2400" dirty="0"/>
              <a:t> </a:t>
            </a:r>
            <a:r>
              <a:rPr lang="en-US" sz="2400" dirty="0" err="1"/>
              <a:t>inteleg</a:t>
            </a:r>
            <a:r>
              <a:rPr lang="en-US" sz="2400" dirty="0"/>
              <a:t> ca </a:t>
            </a:r>
            <a:r>
              <a:rPr lang="en-US" sz="2400" dirty="0" err="1"/>
              <a:t>prin</a:t>
            </a:r>
            <a:r>
              <a:rPr lang="en-US" sz="2400" dirty="0"/>
              <a:t> </a:t>
            </a:r>
            <a:r>
              <a:rPr lang="en-US" sz="2400" dirty="0" err="1"/>
              <a:t>munca</a:t>
            </a:r>
            <a:r>
              <a:rPr lang="en-US" sz="2400" dirty="0"/>
              <a:t> </a:t>
            </a:r>
            <a:r>
              <a:rPr lang="en-US" sz="2400" dirty="0" err="1"/>
              <a:t>si</a:t>
            </a:r>
            <a:r>
              <a:rPr lang="en-US" sz="2400" dirty="0"/>
              <a:t> </a:t>
            </a:r>
            <a:r>
              <a:rPr lang="en-US" sz="2400" dirty="0" err="1"/>
              <a:t>perseverenta</a:t>
            </a:r>
            <a:r>
              <a:rPr lang="en-US" sz="2400" dirty="0"/>
              <a:t> </a:t>
            </a:r>
            <a:r>
              <a:rPr lang="en-US" sz="2400" dirty="0" err="1"/>
              <a:t>poti</a:t>
            </a:r>
            <a:r>
              <a:rPr lang="en-US" sz="2400" dirty="0"/>
              <a:t> </a:t>
            </a:r>
            <a:r>
              <a:rPr lang="en-US" sz="2400" dirty="0" err="1"/>
              <a:t>sa</a:t>
            </a:r>
            <a:r>
              <a:rPr lang="en-US" sz="2400" dirty="0"/>
              <a:t> </a:t>
            </a:r>
            <a:r>
              <a:rPr lang="en-US" sz="2400" dirty="0" err="1"/>
              <a:t>ajungi</a:t>
            </a:r>
            <a:r>
              <a:rPr lang="en-US" sz="2400" dirty="0"/>
              <a:t> </a:t>
            </a:r>
            <a:r>
              <a:rPr lang="en-US" sz="2400" dirty="0" err="1"/>
              <a:t>departe</a:t>
            </a:r>
            <a:r>
              <a:rPr lang="en-US" sz="2400" dirty="0"/>
              <a:t>. </a:t>
            </a:r>
            <a:r>
              <a:rPr lang="en-US" sz="2400" dirty="0" err="1"/>
              <a:t>Exercitiile</a:t>
            </a:r>
            <a:r>
              <a:rPr lang="en-US" sz="2400" dirty="0"/>
              <a:t> sunt de un </a:t>
            </a:r>
            <a:r>
              <a:rPr lang="en-US" sz="2400" dirty="0" err="1"/>
              <a:t>nivel</a:t>
            </a:r>
            <a:r>
              <a:rPr lang="en-US" sz="2400" dirty="0"/>
              <a:t> </a:t>
            </a:r>
            <a:r>
              <a:rPr lang="en-US" sz="2400" dirty="0" err="1"/>
              <a:t>mai</a:t>
            </a:r>
            <a:r>
              <a:rPr lang="en-US" sz="2400" dirty="0"/>
              <a:t> </a:t>
            </a:r>
            <a:r>
              <a:rPr lang="en-US" sz="2400" dirty="0" err="1"/>
              <a:t>inalt</a:t>
            </a:r>
            <a:r>
              <a:rPr lang="en-US" sz="2400" dirty="0"/>
              <a:t> </a:t>
            </a:r>
            <a:r>
              <a:rPr lang="en-US" sz="2400" dirty="0" err="1"/>
              <a:t>decat</a:t>
            </a:r>
            <a:r>
              <a:rPr lang="en-US" sz="2400" dirty="0"/>
              <a:t> </a:t>
            </a:r>
            <a:r>
              <a:rPr lang="en-US" sz="2400" dirty="0" err="1"/>
              <a:t>cele</a:t>
            </a:r>
            <a:r>
              <a:rPr lang="en-US" sz="2400" dirty="0"/>
              <a:t> de la </a:t>
            </a:r>
            <a:r>
              <a:rPr lang="en-US" sz="2400" dirty="0" err="1"/>
              <a:t>olimpiada</a:t>
            </a:r>
            <a:r>
              <a:rPr lang="en-US" sz="2400" dirty="0"/>
              <a:t> </a:t>
            </a:r>
            <a:r>
              <a:rPr lang="en-US" sz="2400" dirty="0" err="1"/>
              <a:t>judeateana</a:t>
            </a:r>
            <a:r>
              <a:rPr lang="en-US" sz="2400" dirty="0"/>
              <a:t> de </a:t>
            </a:r>
            <a:r>
              <a:rPr lang="en-US" sz="2400" dirty="0" err="1"/>
              <a:t>matematica</a:t>
            </a:r>
            <a:r>
              <a:rPr lang="en-US" sz="2400" dirty="0"/>
              <a:t>, sunt </a:t>
            </a:r>
            <a:r>
              <a:rPr lang="en-US" sz="2400" dirty="0" err="1"/>
              <a:t>instigatoare</a:t>
            </a:r>
            <a:r>
              <a:rPr lang="en-US" sz="2400" dirty="0"/>
              <a:t>, </a:t>
            </a:r>
            <a:r>
              <a:rPr lang="en-US" sz="2400" dirty="0" err="1"/>
              <a:t>ceea</a:t>
            </a:r>
            <a:r>
              <a:rPr lang="en-US" sz="2400" dirty="0"/>
              <a:t> </a:t>
            </a:r>
            <a:r>
              <a:rPr lang="en-US" sz="2400" dirty="0" err="1"/>
              <a:t>ce</a:t>
            </a:r>
            <a:r>
              <a:rPr lang="en-US" sz="2400" dirty="0"/>
              <a:t> </a:t>
            </a:r>
            <a:r>
              <a:rPr lang="en-US" sz="2400" dirty="0" err="1"/>
              <a:t>mie</a:t>
            </a:r>
            <a:r>
              <a:rPr lang="en-US" sz="2400" dirty="0"/>
              <a:t> mi-a </a:t>
            </a:r>
            <a:r>
              <a:rPr lang="en-US" sz="2400" dirty="0" err="1"/>
              <a:t>oferit</a:t>
            </a:r>
            <a:r>
              <a:rPr lang="en-US" sz="2400" dirty="0"/>
              <a:t> o aura </a:t>
            </a:r>
            <a:r>
              <a:rPr lang="en-US" sz="2400" dirty="0" err="1"/>
              <a:t>competitiva</a:t>
            </a:r>
            <a:r>
              <a:rPr lang="en-US" sz="2400" dirty="0"/>
              <a:t> </a:t>
            </a:r>
            <a:r>
              <a:rPr lang="en-US" sz="2400" dirty="0" err="1"/>
              <a:t>si</a:t>
            </a:r>
            <a:r>
              <a:rPr lang="en-US" sz="2400" dirty="0"/>
              <a:t> in </a:t>
            </a:r>
            <a:r>
              <a:rPr lang="en-US" sz="2400" dirty="0" err="1"/>
              <a:t>acelasi</a:t>
            </a:r>
            <a:r>
              <a:rPr lang="en-US" sz="2400" dirty="0"/>
              <a:t> </a:t>
            </a:r>
            <a:r>
              <a:rPr lang="en-US" sz="2400" dirty="0" err="1"/>
              <a:t>timp</a:t>
            </a:r>
            <a:r>
              <a:rPr lang="en-US" sz="2400" dirty="0"/>
              <a:t> </a:t>
            </a:r>
            <a:r>
              <a:rPr lang="en-US" sz="2400" dirty="0" err="1"/>
              <a:t>creativa</a:t>
            </a:r>
            <a:r>
              <a:rPr lang="en-US" sz="2400" dirty="0"/>
              <a:t>.” </a:t>
            </a:r>
          </a:p>
          <a:p>
            <a:pPr algn="r"/>
            <a:r>
              <a:rPr lang="en-US" sz="2400" dirty="0"/>
              <a:t>Denis Moldovan (</a:t>
            </a:r>
            <a:r>
              <a:rPr lang="en-US" sz="2400" dirty="0" err="1"/>
              <a:t>Clasa</a:t>
            </a:r>
            <a:r>
              <a:rPr lang="en-US" sz="2400" dirty="0"/>
              <a:t> a XI-a)</a:t>
            </a:r>
          </a:p>
          <a:p>
            <a:r>
              <a:rPr lang="en-US" sz="2400" dirty="0"/>
              <a:t>“</a:t>
            </a:r>
            <a:r>
              <a:rPr lang="en-US" sz="2400" dirty="0" err="1"/>
              <a:t>Traian</a:t>
            </a:r>
            <a:r>
              <a:rPr lang="en-US" sz="2400" dirty="0"/>
              <a:t> </a:t>
            </a:r>
            <a:r>
              <a:rPr lang="en-US" sz="2400" dirty="0" err="1"/>
              <a:t>Lalescu</a:t>
            </a:r>
            <a:r>
              <a:rPr lang="ro-RO" sz="2400" dirty="0"/>
              <a:t>,</a:t>
            </a:r>
            <a:r>
              <a:rPr lang="en-US" sz="2400" dirty="0"/>
              <a:t> un concurs regional </a:t>
            </a:r>
            <a:r>
              <a:rPr lang="ro-RO" sz="2400" dirty="0"/>
              <a:t>î</a:t>
            </a:r>
            <a:r>
              <a:rPr lang="en-US" sz="2400" dirty="0"/>
              <a:t>n care </a:t>
            </a:r>
            <a:r>
              <a:rPr lang="en-US" sz="2400" dirty="0" err="1"/>
              <a:t>poți</a:t>
            </a:r>
            <a:r>
              <a:rPr lang="en-US" sz="2400" dirty="0"/>
              <a:t> </a:t>
            </a:r>
            <a:r>
              <a:rPr lang="en-US" sz="2400" dirty="0" err="1"/>
              <a:t>întâlni</a:t>
            </a:r>
            <a:r>
              <a:rPr lang="en-US" sz="2400" dirty="0"/>
              <a:t> </a:t>
            </a:r>
            <a:r>
              <a:rPr lang="en-US" sz="2400" dirty="0" err="1"/>
              <a:t>copii</a:t>
            </a:r>
            <a:r>
              <a:rPr lang="en-US" sz="2400" dirty="0"/>
              <a:t> </a:t>
            </a:r>
            <a:r>
              <a:rPr lang="en-US" sz="2400" dirty="0" err="1"/>
              <a:t>buni</a:t>
            </a:r>
            <a:r>
              <a:rPr lang="en-US" sz="2400" dirty="0"/>
              <a:t> la </a:t>
            </a:r>
            <a:r>
              <a:rPr lang="en-US" sz="2400" dirty="0" err="1"/>
              <a:t>aceeași</a:t>
            </a:r>
            <a:r>
              <a:rPr lang="en-US" sz="2400" dirty="0"/>
              <a:t> </a:t>
            </a:r>
            <a:r>
              <a:rPr lang="en-US" sz="2400" dirty="0" err="1"/>
              <a:t>materie</a:t>
            </a:r>
            <a:r>
              <a:rPr lang="en-US" sz="2400" dirty="0"/>
              <a:t> ca </a:t>
            </a:r>
            <a:r>
              <a:rPr lang="ro-RO" sz="2400" dirty="0"/>
              <a:t>ș</a:t>
            </a:r>
            <a:r>
              <a:rPr lang="en-US" sz="2400" dirty="0" err="1"/>
              <a:t>i</a:t>
            </a:r>
            <a:r>
              <a:rPr lang="en-US" sz="2400" dirty="0"/>
              <a:t> tine, </a:t>
            </a:r>
            <a:r>
              <a:rPr lang="en-US" sz="2400" dirty="0" err="1"/>
              <a:t>matematica</a:t>
            </a:r>
            <a:r>
              <a:rPr lang="en-US" sz="2400" dirty="0"/>
              <a:t>, </a:t>
            </a:r>
            <a:r>
              <a:rPr lang="ro-RO" sz="2400" dirty="0"/>
              <a:t>î</a:t>
            </a:r>
            <a:r>
              <a:rPr lang="en-US" sz="2400" dirty="0" err="1"/>
              <a:t>i</a:t>
            </a:r>
            <a:r>
              <a:rPr lang="en-US" sz="2400" dirty="0"/>
              <a:t> </a:t>
            </a:r>
            <a:r>
              <a:rPr lang="en-US" sz="2400" dirty="0" err="1"/>
              <a:t>poți</a:t>
            </a:r>
            <a:r>
              <a:rPr lang="en-US" sz="2400" dirty="0"/>
              <a:t> </a:t>
            </a:r>
            <a:r>
              <a:rPr lang="en-US" sz="2400" dirty="0" err="1"/>
              <a:t>cunoaște</a:t>
            </a:r>
            <a:r>
              <a:rPr lang="en-US" sz="2400" dirty="0"/>
              <a:t> </a:t>
            </a:r>
            <a:r>
              <a:rPr lang="en-US" sz="2400" dirty="0" err="1"/>
              <a:t>mai</a:t>
            </a:r>
            <a:r>
              <a:rPr lang="en-US" sz="2400" dirty="0"/>
              <a:t> bine </a:t>
            </a:r>
            <a:r>
              <a:rPr lang="en-US" sz="2400" dirty="0" err="1"/>
              <a:t>și</a:t>
            </a:r>
            <a:r>
              <a:rPr lang="en-US" sz="2400" dirty="0"/>
              <a:t>, </a:t>
            </a:r>
            <a:r>
              <a:rPr lang="en-US" sz="2400" dirty="0" err="1"/>
              <a:t>cea</a:t>
            </a:r>
            <a:r>
              <a:rPr lang="en-US" sz="2400" dirty="0"/>
              <a:t> </a:t>
            </a:r>
            <a:r>
              <a:rPr lang="en-US" sz="2400" dirty="0" err="1"/>
              <a:t>mai</a:t>
            </a:r>
            <a:r>
              <a:rPr lang="en-US" sz="2400" dirty="0"/>
              <a:t> bun</a:t>
            </a:r>
            <a:r>
              <a:rPr lang="ro-RO" sz="2400" dirty="0"/>
              <a:t>ă</a:t>
            </a:r>
            <a:r>
              <a:rPr lang="en-US" sz="2400" dirty="0"/>
              <a:t> </a:t>
            </a:r>
            <a:r>
              <a:rPr lang="en-US" sz="2400" dirty="0" err="1"/>
              <a:t>parte</a:t>
            </a:r>
            <a:r>
              <a:rPr lang="en-US" sz="2400" dirty="0"/>
              <a:t>, </a:t>
            </a:r>
            <a:r>
              <a:rPr lang="en-US" sz="2400" dirty="0" err="1"/>
              <a:t>poți</a:t>
            </a:r>
            <a:r>
              <a:rPr lang="en-US" sz="2400" dirty="0"/>
              <a:t> </a:t>
            </a:r>
            <a:r>
              <a:rPr lang="en-US" sz="2400" dirty="0" err="1"/>
              <a:t>ține</a:t>
            </a:r>
            <a:r>
              <a:rPr lang="en-US" sz="2400" dirty="0"/>
              <a:t> </a:t>
            </a:r>
            <a:r>
              <a:rPr lang="en-US" sz="2400" dirty="0" err="1"/>
              <a:t>legătura</a:t>
            </a:r>
            <a:r>
              <a:rPr lang="en-US" sz="2400" dirty="0"/>
              <a:t> cu </a:t>
            </a:r>
            <a:r>
              <a:rPr lang="en-US" sz="2400" dirty="0" err="1"/>
              <a:t>ei</a:t>
            </a:r>
            <a:r>
              <a:rPr lang="en-US" sz="2400" dirty="0"/>
              <a:t> </a:t>
            </a:r>
            <a:r>
              <a:rPr lang="en-US" sz="2400" dirty="0" err="1"/>
              <a:t>deoarece</a:t>
            </a:r>
            <a:r>
              <a:rPr lang="en-US" sz="2400" dirty="0"/>
              <a:t> </a:t>
            </a:r>
            <a:r>
              <a:rPr lang="en-US" sz="2400" dirty="0" err="1"/>
              <a:t>trăim</a:t>
            </a:r>
            <a:r>
              <a:rPr lang="en-US" sz="2400" dirty="0"/>
              <a:t> </a:t>
            </a:r>
            <a:r>
              <a:rPr lang="en-US" sz="2400" dirty="0" err="1"/>
              <a:t>în</a:t>
            </a:r>
            <a:r>
              <a:rPr lang="en-US" sz="2400" dirty="0"/>
              <a:t> </a:t>
            </a:r>
            <a:r>
              <a:rPr lang="en-US" sz="2400" dirty="0" err="1"/>
              <a:t>județe</a:t>
            </a:r>
            <a:r>
              <a:rPr lang="en-US" sz="2400" dirty="0"/>
              <a:t> </a:t>
            </a:r>
            <a:r>
              <a:rPr lang="en-US" sz="2400" dirty="0" err="1"/>
              <a:t>învecinate</a:t>
            </a:r>
            <a:r>
              <a:rPr lang="en-US" sz="2400" dirty="0"/>
              <a:t>. Am </a:t>
            </a:r>
            <a:r>
              <a:rPr lang="en-US" sz="2400" dirty="0" err="1"/>
              <a:t>ajuns</a:t>
            </a:r>
            <a:r>
              <a:rPr lang="en-US" sz="2400" dirty="0"/>
              <a:t> </a:t>
            </a:r>
            <a:r>
              <a:rPr lang="en-US" sz="2400" dirty="0" err="1"/>
              <a:t>sa</a:t>
            </a:r>
            <a:r>
              <a:rPr lang="en-US" sz="2400" dirty="0"/>
              <a:t> </a:t>
            </a:r>
            <a:r>
              <a:rPr lang="en-US" sz="2400" dirty="0" err="1"/>
              <a:t>îmi</a:t>
            </a:r>
            <a:r>
              <a:rPr lang="en-US" sz="2400" dirty="0"/>
              <a:t> fac </a:t>
            </a:r>
            <a:r>
              <a:rPr lang="en-US" sz="2400" dirty="0" err="1"/>
              <a:t>prieteni</a:t>
            </a:r>
            <a:r>
              <a:rPr lang="en-US" sz="2400" dirty="0"/>
              <a:t> din Hunedoara </a:t>
            </a:r>
            <a:r>
              <a:rPr lang="en-US" sz="2400" dirty="0" err="1"/>
              <a:t>și</a:t>
            </a:r>
            <a:r>
              <a:rPr lang="en-US" sz="2400" dirty="0"/>
              <a:t> </a:t>
            </a:r>
            <a:r>
              <a:rPr lang="en-US" sz="2400" dirty="0" err="1"/>
              <a:t>Timișoara</a:t>
            </a:r>
            <a:r>
              <a:rPr lang="en-US" sz="2400" dirty="0"/>
              <a:t> cu care </a:t>
            </a:r>
            <a:r>
              <a:rPr lang="en-US" sz="2400" dirty="0" err="1"/>
              <a:t>ocazi</a:t>
            </a:r>
            <a:r>
              <a:rPr lang="ro-RO" sz="2400" dirty="0"/>
              <a:t>o</a:t>
            </a:r>
            <a:r>
              <a:rPr lang="en-US" sz="2400" dirty="0" err="1"/>
              <a:t>nal</a:t>
            </a:r>
            <a:r>
              <a:rPr lang="en-US" sz="2400" dirty="0"/>
              <a:t> </a:t>
            </a:r>
            <a:r>
              <a:rPr lang="en-US" sz="2400" dirty="0" err="1"/>
              <a:t>mă</a:t>
            </a:r>
            <a:r>
              <a:rPr lang="ro-RO" sz="2400" dirty="0"/>
              <a:t> </a:t>
            </a:r>
            <a:r>
              <a:rPr lang="en-US" sz="2400" dirty="0" err="1"/>
              <a:t>întâlnesc</a:t>
            </a:r>
            <a:r>
              <a:rPr lang="ro-RO" sz="2400" dirty="0"/>
              <a:t>.”</a:t>
            </a:r>
          </a:p>
          <a:p>
            <a:pPr algn="r"/>
            <a:r>
              <a:rPr lang="en-US" sz="2400" dirty="0"/>
              <a:t>Bogdan Bu</a:t>
            </a:r>
            <a:r>
              <a:rPr lang="ro-RO" sz="2400" dirty="0"/>
              <a:t>șui (Clasa a X-a)</a:t>
            </a:r>
            <a:endParaRPr lang="en-US" sz="2400" dirty="0"/>
          </a:p>
        </p:txBody>
      </p:sp>
    </p:spTree>
    <p:extLst>
      <p:ext uri="{BB962C8B-B14F-4D97-AF65-F5344CB8AC3E}">
        <p14:creationId xmlns:p14="http://schemas.microsoft.com/office/powerpoint/2010/main" val="24701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678142-2E94-41DD-84E0-7488EB4AD456}"/>
              </a:ext>
            </a:extLst>
          </p:cNvPr>
          <p:cNvSpPr>
            <a:spLocks noGrp="1"/>
          </p:cNvSpPr>
          <p:nvPr>
            <p:ph idx="1"/>
          </p:nvPr>
        </p:nvSpPr>
        <p:spPr>
          <a:xfrm>
            <a:off x="1593436" y="1600200"/>
            <a:ext cx="9782801" cy="5080000"/>
          </a:xfrm>
        </p:spPr>
        <p:txBody>
          <a:bodyPr>
            <a:normAutofit/>
          </a:bodyPr>
          <a:lstStyle/>
          <a:p>
            <a:r>
              <a:rPr lang="en-US" sz="2400" dirty="0"/>
              <a:t>“</a:t>
            </a:r>
            <a:r>
              <a:rPr lang="en-US" sz="2400" dirty="0" err="1"/>
              <a:t>Participarea</a:t>
            </a:r>
            <a:r>
              <a:rPr lang="en-US" sz="2400" dirty="0"/>
              <a:t> la </a:t>
            </a:r>
            <a:r>
              <a:rPr lang="en-US" sz="2400" dirty="0" err="1"/>
              <a:t>concursul</a:t>
            </a:r>
            <a:r>
              <a:rPr lang="en-US" sz="2400" dirty="0"/>
              <a:t> </a:t>
            </a:r>
            <a:r>
              <a:rPr lang="en-US" sz="2400" dirty="0" err="1"/>
              <a:t>Traian</a:t>
            </a:r>
            <a:r>
              <a:rPr lang="en-US" sz="2400" dirty="0"/>
              <a:t> </a:t>
            </a:r>
            <a:r>
              <a:rPr lang="en-US" sz="2400" dirty="0" err="1"/>
              <a:t>Lalescu</a:t>
            </a:r>
            <a:r>
              <a:rPr lang="en-US" sz="2400" dirty="0"/>
              <a:t> a </a:t>
            </a:r>
            <a:r>
              <a:rPr lang="en-US" sz="2400" dirty="0" err="1"/>
              <a:t>fost</a:t>
            </a:r>
            <a:r>
              <a:rPr lang="en-US" sz="2400" dirty="0"/>
              <a:t> o </a:t>
            </a:r>
            <a:r>
              <a:rPr lang="en-US" sz="2400" dirty="0" err="1"/>
              <a:t>nouă</a:t>
            </a:r>
            <a:r>
              <a:rPr lang="en-US" sz="2400" dirty="0"/>
              <a:t> </a:t>
            </a:r>
            <a:r>
              <a:rPr lang="en-US" sz="2400" dirty="0" err="1"/>
              <a:t>provocare</a:t>
            </a:r>
            <a:r>
              <a:rPr lang="en-US" sz="2400" dirty="0"/>
              <a:t> pe care am </a:t>
            </a:r>
            <a:r>
              <a:rPr lang="en-US" sz="2400" dirty="0" err="1"/>
              <a:t>acceptat</a:t>
            </a:r>
            <a:r>
              <a:rPr lang="en-US" sz="2400" dirty="0"/>
              <a:t>-o, o </a:t>
            </a:r>
            <a:r>
              <a:rPr lang="en-US" sz="2400" dirty="0" err="1"/>
              <a:t>experiență</a:t>
            </a:r>
            <a:r>
              <a:rPr lang="en-US" sz="2400" dirty="0"/>
              <a:t> </a:t>
            </a:r>
            <a:r>
              <a:rPr lang="en-US" sz="2400" dirty="0" err="1"/>
              <a:t>unic</a:t>
            </a:r>
            <a:r>
              <a:rPr lang="ro-RO" sz="2400" dirty="0"/>
              <a:t>ă</a:t>
            </a:r>
            <a:r>
              <a:rPr lang="en-US" sz="2400" dirty="0"/>
              <a:t> </a:t>
            </a:r>
            <a:r>
              <a:rPr lang="en-US" sz="2400" dirty="0" err="1"/>
              <a:t>prin</a:t>
            </a:r>
            <a:r>
              <a:rPr lang="en-US" sz="2400" dirty="0"/>
              <a:t> </a:t>
            </a:r>
            <a:r>
              <a:rPr lang="en-US" sz="2400" dirty="0" err="1"/>
              <a:t>nivelul</a:t>
            </a:r>
            <a:r>
              <a:rPr lang="en-US" sz="2400" dirty="0"/>
              <a:t> de </a:t>
            </a:r>
            <a:r>
              <a:rPr lang="en-US" sz="2400" dirty="0" err="1"/>
              <a:t>dificultate</a:t>
            </a:r>
            <a:r>
              <a:rPr lang="en-US" sz="2400" dirty="0"/>
              <a:t> al </a:t>
            </a:r>
            <a:r>
              <a:rPr lang="en-US" sz="2400" dirty="0" err="1"/>
              <a:t>problemelor</a:t>
            </a:r>
            <a:r>
              <a:rPr lang="en-US" sz="2400" dirty="0"/>
              <a:t>, </a:t>
            </a:r>
            <a:r>
              <a:rPr lang="en-US" sz="2400" dirty="0" err="1"/>
              <a:t>dar</a:t>
            </a:r>
            <a:r>
              <a:rPr lang="en-US" sz="2400" dirty="0"/>
              <a:t> </a:t>
            </a:r>
            <a:r>
              <a:rPr lang="ro-RO" sz="2400" dirty="0"/>
              <a:t>ș</a:t>
            </a:r>
            <a:r>
              <a:rPr lang="en-US" sz="2400" dirty="0" err="1"/>
              <a:t>i</a:t>
            </a:r>
            <a:r>
              <a:rPr lang="en-US" sz="2400" dirty="0"/>
              <a:t> </a:t>
            </a:r>
            <a:r>
              <a:rPr lang="en-US" sz="2400" dirty="0" err="1"/>
              <a:t>prin</a:t>
            </a:r>
            <a:r>
              <a:rPr lang="en-US" sz="2400" dirty="0"/>
              <a:t> </a:t>
            </a:r>
            <a:r>
              <a:rPr lang="en-US" sz="2400" dirty="0" err="1"/>
              <a:t>organizarea</a:t>
            </a:r>
            <a:r>
              <a:rPr lang="en-US" sz="2400" dirty="0"/>
              <a:t> </a:t>
            </a:r>
            <a:r>
              <a:rPr lang="en-US" sz="2400" dirty="0" err="1"/>
              <a:t>excelent</a:t>
            </a:r>
            <a:r>
              <a:rPr lang="ro-RO" sz="2400" dirty="0"/>
              <a:t>ă</a:t>
            </a:r>
            <a:r>
              <a:rPr lang="en-US" sz="2400" dirty="0"/>
              <a:t> a </a:t>
            </a:r>
            <a:r>
              <a:rPr lang="en-US" sz="2400" dirty="0" err="1"/>
              <a:t>evenimentului</a:t>
            </a:r>
            <a:r>
              <a:rPr lang="en-US" sz="2400" dirty="0"/>
              <a:t>.”</a:t>
            </a:r>
            <a:endParaRPr lang="ro-RO" sz="2400" dirty="0"/>
          </a:p>
          <a:p>
            <a:pPr algn="r"/>
            <a:r>
              <a:rPr lang="ro-RO" sz="2400" dirty="0"/>
              <a:t>Bejan Andrei </a:t>
            </a:r>
            <a:r>
              <a:rPr lang="en-US" sz="2400" dirty="0"/>
              <a:t>(</a:t>
            </a:r>
            <a:r>
              <a:rPr lang="en-US" sz="2400" dirty="0" err="1"/>
              <a:t>Clasa</a:t>
            </a:r>
            <a:r>
              <a:rPr lang="en-US" sz="2400" dirty="0"/>
              <a:t> a XI-a)</a:t>
            </a:r>
            <a:endParaRPr lang="ro-RO" sz="2400" dirty="0"/>
          </a:p>
          <a:p>
            <a:r>
              <a:rPr lang="en-US" sz="2400" dirty="0"/>
              <a:t>“</a:t>
            </a:r>
            <a:r>
              <a:rPr lang="ro-RO" sz="2400" dirty="0"/>
              <a:t>Pentru mine Traian Lalescu a reprezentat o oportunitate de a mă autodepăși. Acolo am văzut diferența dintre un concurs local sau județean și unul regional. Totodată am avut ocazia de a petrece câteva zile alături de copii de vârsta mea cu care am împărtășit modalități de lucru și diverse strategii pentru rezolvarea problemelor.</a:t>
            </a:r>
            <a:r>
              <a:rPr lang="en-US" sz="2400" dirty="0"/>
              <a:t>”</a:t>
            </a:r>
            <a:r>
              <a:rPr lang="ro-RO" sz="2400" dirty="0"/>
              <a:t> </a:t>
            </a:r>
          </a:p>
          <a:p>
            <a:pPr algn="r"/>
            <a:r>
              <a:rPr lang="ro-RO" sz="2400" dirty="0"/>
              <a:t>Moț Marc (Clasa a IX-a)</a:t>
            </a:r>
          </a:p>
        </p:txBody>
      </p:sp>
    </p:spTree>
    <p:extLst>
      <p:ext uri="{BB962C8B-B14F-4D97-AF65-F5344CB8AC3E}">
        <p14:creationId xmlns:p14="http://schemas.microsoft.com/office/powerpoint/2010/main" val="137519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678142-2E94-41DD-84E0-7488EB4AD456}"/>
              </a:ext>
            </a:extLst>
          </p:cNvPr>
          <p:cNvSpPr>
            <a:spLocks noGrp="1"/>
          </p:cNvSpPr>
          <p:nvPr>
            <p:ph idx="1"/>
          </p:nvPr>
        </p:nvSpPr>
        <p:spPr>
          <a:xfrm>
            <a:off x="1593436" y="1600200"/>
            <a:ext cx="9782801" cy="5080000"/>
          </a:xfrm>
        </p:spPr>
        <p:txBody>
          <a:bodyPr>
            <a:normAutofit fontScale="92500" lnSpcReduction="10000"/>
          </a:bodyPr>
          <a:lstStyle/>
          <a:p>
            <a:r>
              <a:rPr lang="en-US" sz="2400" dirty="0"/>
              <a:t>“</a:t>
            </a:r>
            <a:r>
              <a:rPr lang="en-US" dirty="0"/>
              <a:t>Am </a:t>
            </a:r>
            <a:r>
              <a:rPr lang="en-US" dirty="0" err="1"/>
              <a:t>participat</a:t>
            </a:r>
            <a:r>
              <a:rPr lang="en-US" dirty="0"/>
              <a:t> </a:t>
            </a:r>
            <a:r>
              <a:rPr lang="en-US" dirty="0" err="1"/>
              <a:t>în</a:t>
            </a:r>
            <a:r>
              <a:rPr lang="en-US" dirty="0"/>
              <a:t> </a:t>
            </a:r>
            <a:r>
              <a:rPr lang="en-US" dirty="0" err="1"/>
              <a:t>fiecare</a:t>
            </a:r>
            <a:r>
              <a:rPr lang="en-US" dirty="0"/>
              <a:t> an, </a:t>
            </a:r>
            <a:r>
              <a:rPr lang="en-US" dirty="0" err="1"/>
              <a:t>începând</a:t>
            </a:r>
            <a:r>
              <a:rPr lang="en-US" dirty="0"/>
              <a:t> cu </a:t>
            </a:r>
            <a:r>
              <a:rPr lang="en-US" dirty="0" err="1"/>
              <a:t>clasa</a:t>
            </a:r>
            <a:r>
              <a:rPr lang="en-US" dirty="0"/>
              <a:t> a 5-a, la </a:t>
            </a:r>
            <a:r>
              <a:rPr lang="en-US" dirty="0" err="1"/>
              <a:t>Concursul</a:t>
            </a:r>
            <a:r>
              <a:rPr lang="en-US" dirty="0"/>
              <a:t> </a:t>
            </a:r>
            <a:r>
              <a:rPr lang="en-US" dirty="0" err="1"/>
              <a:t>Interjudeţean</a:t>
            </a:r>
            <a:r>
              <a:rPr lang="en-US" dirty="0"/>
              <a:t> de </a:t>
            </a:r>
            <a:r>
              <a:rPr lang="en-US" dirty="0" err="1"/>
              <a:t>Matematică</a:t>
            </a:r>
            <a:r>
              <a:rPr lang="en-US" dirty="0"/>
              <a:t> “</a:t>
            </a:r>
            <a:r>
              <a:rPr lang="en-US" dirty="0" err="1"/>
              <a:t>Memorialul</a:t>
            </a:r>
            <a:r>
              <a:rPr lang="en-US" dirty="0"/>
              <a:t> </a:t>
            </a:r>
            <a:r>
              <a:rPr lang="en-US" dirty="0" err="1"/>
              <a:t>Traian</a:t>
            </a:r>
            <a:r>
              <a:rPr lang="en-US" dirty="0"/>
              <a:t> </a:t>
            </a:r>
            <a:r>
              <a:rPr lang="en-US" dirty="0" err="1"/>
              <a:t>Lalescu</a:t>
            </a:r>
            <a:r>
              <a:rPr lang="en-US" dirty="0"/>
              <a:t>”, </a:t>
            </a:r>
            <a:r>
              <a:rPr lang="en-US" dirty="0" err="1"/>
              <a:t>reuşind</a:t>
            </a:r>
            <a:r>
              <a:rPr lang="en-US" dirty="0"/>
              <a:t> </a:t>
            </a:r>
            <a:r>
              <a:rPr lang="en-US" dirty="0" err="1"/>
              <a:t>să</a:t>
            </a:r>
            <a:r>
              <a:rPr lang="en-US" dirty="0"/>
              <a:t> </a:t>
            </a:r>
            <a:r>
              <a:rPr lang="en-US" dirty="0" err="1"/>
              <a:t>obţin</a:t>
            </a:r>
            <a:r>
              <a:rPr lang="en-US" dirty="0"/>
              <a:t> un </a:t>
            </a:r>
            <a:r>
              <a:rPr lang="en-US" dirty="0" err="1"/>
              <a:t>premiu</a:t>
            </a:r>
            <a:r>
              <a:rPr lang="en-US" dirty="0"/>
              <a:t> II </a:t>
            </a:r>
            <a:r>
              <a:rPr lang="en-US" dirty="0" err="1"/>
              <a:t>şi</a:t>
            </a:r>
            <a:r>
              <a:rPr lang="en-US" dirty="0"/>
              <a:t> </a:t>
            </a:r>
            <a:r>
              <a:rPr lang="en-US" dirty="0" err="1"/>
              <a:t>două</a:t>
            </a:r>
            <a:r>
              <a:rPr lang="en-US" dirty="0"/>
              <a:t> </a:t>
            </a:r>
            <a:r>
              <a:rPr lang="en-US" dirty="0" err="1"/>
              <a:t>menţiuni</a:t>
            </a:r>
            <a:r>
              <a:rPr lang="en-US" dirty="0"/>
              <a:t>. </a:t>
            </a:r>
            <a:r>
              <a:rPr lang="en-US" dirty="0" err="1"/>
              <a:t>Pentru</a:t>
            </a:r>
            <a:r>
              <a:rPr lang="en-US" dirty="0"/>
              <a:t> mine, </a:t>
            </a:r>
            <a:r>
              <a:rPr lang="en-US" dirty="0" err="1"/>
              <a:t>acest</a:t>
            </a:r>
            <a:r>
              <a:rPr lang="en-US" dirty="0"/>
              <a:t> concurs </a:t>
            </a:r>
            <a:r>
              <a:rPr lang="en-US" dirty="0" err="1"/>
              <a:t>reprezintă</a:t>
            </a:r>
            <a:r>
              <a:rPr lang="en-US" dirty="0"/>
              <a:t> o </a:t>
            </a:r>
            <a:r>
              <a:rPr lang="en-US" dirty="0" err="1"/>
              <a:t>provocare</a:t>
            </a:r>
            <a:r>
              <a:rPr lang="en-US" dirty="0"/>
              <a:t>, care </a:t>
            </a:r>
            <a:r>
              <a:rPr lang="en-US" dirty="0" err="1"/>
              <a:t>îmi</a:t>
            </a:r>
            <a:r>
              <a:rPr lang="en-US" dirty="0"/>
              <a:t> </a:t>
            </a:r>
            <a:r>
              <a:rPr lang="en-US" dirty="0" err="1"/>
              <a:t>oferă</a:t>
            </a:r>
            <a:r>
              <a:rPr lang="en-US" dirty="0"/>
              <a:t> </a:t>
            </a:r>
            <a:r>
              <a:rPr lang="en-US" dirty="0" err="1"/>
              <a:t>posibilitatea</a:t>
            </a:r>
            <a:r>
              <a:rPr lang="en-US" dirty="0"/>
              <a:t> de a </a:t>
            </a:r>
            <a:r>
              <a:rPr lang="en-US" dirty="0" err="1"/>
              <a:t>progresa</a:t>
            </a:r>
            <a:r>
              <a:rPr lang="en-US" dirty="0"/>
              <a:t>, </a:t>
            </a:r>
            <a:r>
              <a:rPr lang="en-US" dirty="0" err="1"/>
              <a:t>concurând</a:t>
            </a:r>
            <a:r>
              <a:rPr lang="en-US" dirty="0"/>
              <a:t> cu </a:t>
            </a:r>
            <a:r>
              <a:rPr lang="en-US" dirty="0" err="1"/>
              <a:t>elevii</a:t>
            </a:r>
            <a:r>
              <a:rPr lang="en-US" dirty="0"/>
              <a:t> din </a:t>
            </a:r>
            <a:r>
              <a:rPr lang="en-US" dirty="0" err="1"/>
              <a:t>alte</a:t>
            </a:r>
            <a:r>
              <a:rPr lang="en-US" dirty="0"/>
              <a:t> </a:t>
            </a:r>
            <a:r>
              <a:rPr lang="en-US" dirty="0" err="1"/>
              <a:t>judeţe</a:t>
            </a:r>
            <a:r>
              <a:rPr lang="en-US" dirty="0"/>
              <a:t> </a:t>
            </a:r>
            <a:r>
              <a:rPr lang="en-US" dirty="0" err="1"/>
              <a:t>şi</a:t>
            </a:r>
            <a:r>
              <a:rPr lang="en-US" dirty="0"/>
              <a:t> de a face </a:t>
            </a:r>
            <a:r>
              <a:rPr lang="en-US" dirty="0" err="1"/>
              <a:t>ceea</a:t>
            </a:r>
            <a:r>
              <a:rPr lang="en-US" dirty="0"/>
              <a:t> </a:t>
            </a:r>
            <a:r>
              <a:rPr lang="en-US" dirty="0" err="1"/>
              <a:t>ce</a:t>
            </a:r>
            <a:r>
              <a:rPr lang="en-US" dirty="0"/>
              <a:t> </a:t>
            </a:r>
            <a:r>
              <a:rPr lang="en-US" dirty="0" err="1"/>
              <a:t>îmi</a:t>
            </a:r>
            <a:r>
              <a:rPr lang="en-US" dirty="0"/>
              <a:t> place. </a:t>
            </a:r>
            <a:r>
              <a:rPr lang="en-US" sz="2400" dirty="0"/>
              <a:t>”</a:t>
            </a:r>
          </a:p>
          <a:p>
            <a:pPr algn="r"/>
            <a:r>
              <a:rPr lang="ro-RO" sz="2400" dirty="0"/>
              <a:t>Incicău Andreea (Clasa a VIII-a)</a:t>
            </a:r>
          </a:p>
          <a:p>
            <a:r>
              <a:rPr lang="ro-RO" sz="2400" dirty="0"/>
              <a:t>“</a:t>
            </a:r>
            <a:r>
              <a:rPr lang="en-US" dirty="0" err="1"/>
              <a:t>Pentru</a:t>
            </a:r>
            <a:r>
              <a:rPr lang="en-US" dirty="0"/>
              <a:t> mine </a:t>
            </a:r>
            <a:r>
              <a:rPr lang="en-US" dirty="0" err="1"/>
              <a:t>Concursul</a:t>
            </a:r>
            <a:r>
              <a:rPr lang="en-US" dirty="0"/>
              <a:t> </a:t>
            </a:r>
            <a:r>
              <a:rPr lang="en-US" dirty="0" err="1"/>
              <a:t>Interjudeţean</a:t>
            </a:r>
            <a:r>
              <a:rPr lang="en-US" dirty="0"/>
              <a:t> de </a:t>
            </a:r>
            <a:r>
              <a:rPr lang="en-US" dirty="0" err="1"/>
              <a:t>Matematică</a:t>
            </a:r>
            <a:r>
              <a:rPr lang="en-US" dirty="0"/>
              <a:t> “</a:t>
            </a:r>
            <a:r>
              <a:rPr lang="en-US" dirty="0" err="1"/>
              <a:t>Memorialul</a:t>
            </a:r>
            <a:r>
              <a:rPr lang="en-US" dirty="0"/>
              <a:t> </a:t>
            </a:r>
            <a:r>
              <a:rPr lang="en-US" dirty="0" err="1"/>
              <a:t>Traian</a:t>
            </a:r>
            <a:r>
              <a:rPr lang="en-US" dirty="0"/>
              <a:t> </a:t>
            </a:r>
            <a:r>
              <a:rPr lang="en-US" dirty="0" err="1"/>
              <a:t>Lalescu</a:t>
            </a:r>
            <a:r>
              <a:rPr lang="en-US" dirty="0"/>
              <a:t>”, a </a:t>
            </a:r>
            <a:r>
              <a:rPr lang="en-US" dirty="0" err="1"/>
              <a:t>reprezentat</a:t>
            </a:r>
            <a:r>
              <a:rPr lang="en-US" dirty="0"/>
              <a:t> o </a:t>
            </a:r>
            <a:r>
              <a:rPr lang="en-US" dirty="0" err="1"/>
              <a:t>provocare</a:t>
            </a:r>
            <a:r>
              <a:rPr lang="en-US" dirty="0"/>
              <a:t>, un </a:t>
            </a:r>
            <a:r>
              <a:rPr lang="en-US" dirty="0" err="1"/>
              <a:t>prilej</a:t>
            </a:r>
            <a:r>
              <a:rPr lang="en-US" dirty="0"/>
              <a:t> de a </a:t>
            </a:r>
            <a:r>
              <a:rPr lang="ro-RO" dirty="0"/>
              <a:t>î</a:t>
            </a:r>
            <a:r>
              <a:rPr lang="en-US" dirty="0" err="1"/>
              <a:t>ntâlni</a:t>
            </a:r>
            <a:r>
              <a:rPr lang="en-US" dirty="0"/>
              <a:t> </a:t>
            </a:r>
            <a:r>
              <a:rPr lang="en-US" dirty="0" err="1"/>
              <a:t>cei</a:t>
            </a:r>
            <a:r>
              <a:rPr lang="en-US" dirty="0"/>
              <a:t> </a:t>
            </a:r>
            <a:r>
              <a:rPr lang="en-US" dirty="0" err="1"/>
              <a:t>mai</a:t>
            </a:r>
            <a:r>
              <a:rPr lang="en-US" dirty="0"/>
              <a:t> </a:t>
            </a:r>
            <a:r>
              <a:rPr lang="en-US" dirty="0" err="1"/>
              <a:t>buni</a:t>
            </a:r>
            <a:r>
              <a:rPr lang="en-US" dirty="0"/>
              <a:t> </a:t>
            </a:r>
            <a:r>
              <a:rPr lang="en-US" dirty="0" err="1"/>
              <a:t>elevi</a:t>
            </a:r>
            <a:r>
              <a:rPr lang="en-US" dirty="0"/>
              <a:t> la </a:t>
            </a:r>
            <a:r>
              <a:rPr lang="en-US" dirty="0" err="1"/>
              <a:t>matematică</a:t>
            </a:r>
            <a:r>
              <a:rPr lang="en-US" dirty="0"/>
              <a:t> din </a:t>
            </a:r>
            <a:r>
              <a:rPr lang="en-US" dirty="0" err="1"/>
              <a:t>cele</a:t>
            </a:r>
            <a:r>
              <a:rPr lang="en-US" dirty="0"/>
              <a:t> </a:t>
            </a:r>
            <a:r>
              <a:rPr lang="en-US" dirty="0" err="1"/>
              <a:t>patru</a:t>
            </a:r>
            <a:r>
              <a:rPr lang="en-US" dirty="0"/>
              <a:t> </a:t>
            </a:r>
            <a:r>
              <a:rPr lang="en-US" dirty="0" err="1"/>
              <a:t>județe</a:t>
            </a:r>
            <a:r>
              <a:rPr lang="en-US" dirty="0"/>
              <a:t> </a:t>
            </a:r>
            <a:r>
              <a:rPr lang="en-US" dirty="0" err="1"/>
              <a:t>participante</a:t>
            </a:r>
            <a:r>
              <a:rPr lang="en-US" dirty="0"/>
              <a:t>. </a:t>
            </a:r>
            <a:r>
              <a:rPr lang="en-US" dirty="0" err="1"/>
              <a:t>Bucuria</a:t>
            </a:r>
            <a:r>
              <a:rPr lang="en-US" dirty="0"/>
              <a:t> de a </a:t>
            </a:r>
            <a:r>
              <a:rPr lang="en-US" dirty="0" err="1"/>
              <a:t>participa</a:t>
            </a:r>
            <a:r>
              <a:rPr lang="en-US" dirty="0"/>
              <a:t> a </a:t>
            </a:r>
            <a:r>
              <a:rPr lang="en-US" dirty="0" err="1"/>
              <a:t>fost</a:t>
            </a:r>
            <a:r>
              <a:rPr lang="en-US" dirty="0"/>
              <a:t> </a:t>
            </a:r>
            <a:r>
              <a:rPr lang="en-US" dirty="0" err="1"/>
              <a:t>întregită</a:t>
            </a:r>
            <a:r>
              <a:rPr lang="en-US" dirty="0"/>
              <a:t> de </a:t>
            </a:r>
            <a:r>
              <a:rPr lang="en-US" dirty="0" err="1"/>
              <a:t>faptul</a:t>
            </a:r>
            <a:r>
              <a:rPr lang="en-US" dirty="0"/>
              <a:t> </a:t>
            </a:r>
            <a:r>
              <a:rPr lang="en-US" dirty="0" err="1"/>
              <a:t>că</a:t>
            </a:r>
            <a:r>
              <a:rPr lang="en-US" dirty="0"/>
              <a:t> la prima </a:t>
            </a:r>
            <a:r>
              <a:rPr lang="en-US" dirty="0" err="1"/>
              <a:t>mea</a:t>
            </a:r>
            <a:r>
              <a:rPr lang="en-US" dirty="0"/>
              <a:t> </a:t>
            </a:r>
            <a:r>
              <a:rPr lang="en-US" dirty="0" err="1"/>
              <a:t>participare</a:t>
            </a:r>
            <a:r>
              <a:rPr lang="en-US" dirty="0"/>
              <a:t> am </a:t>
            </a:r>
            <a:r>
              <a:rPr lang="en-US" dirty="0" err="1"/>
              <a:t>obținut</a:t>
            </a:r>
            <a:r>
              <a:rPr lang="en-US" dirty="0"/>
              <a:t> o </a:t>
            </a:r>
            <a:r>
              <a:rPr lang="en-US" dirty="0" err="1"/>
              <a:t>mențiune</a:t>
            </a:r>
            <a:r>
              <a:rPr lang="en-US" dirty="0"/>
              <a:t> </a:t>
            </a:r>
            <a:r>
              <a:rPr lang="en-US" dirty="0" err="1"/>
              <a:t>fiind</a:t>
            </a:r>
            <a:r>
              <a:rPr lang="en-US" dirty="0"/>
              <a:t> </a:t>
            </a:r>
            <a:r>
              <a:rPr lang="en-US" dirty="0" err="1"/>
              <a:t>și</a:t>
            </a:r>
            <a:r>
              <a:rPr lang="en-US" dirty="0"/>
              <a:t> </a:t>
            </a:r>
            <a:r>
              <a:rPr lang="en-US" dirty="0" err="1"/>
              <a:t>cel</a:t>
            </a:r>
            <a:r>
              <a:rPr lang="en-US" dirty="0"/>
              <a:t> </a:t>
            </a:r>
            <a:r>
              <a:rPr lang="en-US" dirty="0" err="1"/>
              <a:t>mai</a:t>
            </a:r>
            <a:r>
              <a:rPr lang="en-US" dirty="0"/>
              <a:t> bun </a:t>
            </a:r>
            <a:r>
              <a:rPr lang="en-US" dirty="0" err="1"/>
              <a:t>rezultat</a:t>
            </a:r>
            <a:r>
              <a:rPr lang="en-US" dirty="0"/>
              <a:t> la </a:t>
            </a:r>
            <a:r>
              <a:rPr lang="en-US" dirty="0" err="1"/>
              <a:t>acea</a:t>
            </a:r>
            <a:r>
              <a:rPr lang="en-US" dirty="0"/>
              <a:t> </a:t>
            </a:r>
            <a:r>
              <a:rPr lang="en-US" dirty="0" err="1"/>
              <a:t>clasă</a:t>
            </a:r>
            <a:r>
              <a:rPr lang="en-US" dirty="0"/>
              <a:t> </a:t>
            </a:r>
            <a:r>
              <a:rPr lang="en-US" dirty="0" err="1"/>
              <a:t>pentru</a:t>
            </a:r>
            <a:r>
              <a:rPr lang="en-US" dirty="0"/>
              <a:t> </a:t>
            </a:r>
            <a:r>
              <a:rPr lang="en-US" dirty="0" err="1"/>
              <a:t>delegația</a:t>
            </a:r>
            <a:r>
              <a:rPr lang="en-US" dirty="0"/>
              <a:t> </a:t>
            </a:r>
            <a:r>
              <a:rPr lang="en-US" dirty="0" err="1"/>
              <a:t>județului</a:t>
            </a:r>
            <a:r>
              <a:rPr lang="en-US" dirty="0"/>
              <a:t> Arad.</a:t>
            </a:r>
            <a:r>
              <a:rPr lang="ro-RO" dirty="0"/>
              <a:t>”</a:t>
            </a:r>
            <a:endParaRPr lang="ro-RO" sz="2400" dirty="0"/>
          </a:p>
          <a:p>
            <a:pPr algn="r"/>
            <a:r>
              <a:rPr lang="ro-RO" sz="2400" dirty="0"/>
              <a:t>Bodrogean Andrei (Clasa a VIII-a)</a:t>
            </a:r>
          </a:p>
        </p:txBody>
      </p:sp>
    </p:spTree>
    <p:extLst>
      <p:ext uri="{BB962C8B-B14F-4D97-AF65-F5344CB8AC3E}">
        <p14:creationId xmlns:p14="http://schemas.microsoft.com/office/powerpoint/2010/main" val="11142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678142-2E94-41DD-84E0-7488EB4AD456}"/>
              </a:ext>
            </a:extLst>
          </p:cNvPr>
          <p:cNvSpPr>
            <a:spLocks noGrp="1"/>
          </p:cNvSpPr>
          <p:nvPr>
            <p:ph idx="1"/>
          </p:nvPr>
        </p:nvSpPr>
        <p:spPr>
          <a:xfrm>
            <a:off x="1593436" y="1600200"/>
            <a:ext cx="9782801" cy="5080000"/>
          </a:xfrm>
        </p:spPr>
        <p:txBody>
          <a:bodyPr>
            <a:normAutofit/>
          </a:bodyPr>
          <a:lstStyle/>
          <a:p>
            <a:r>
              <a:rPr lang="en-US" sz="2400" dirty="0"/>
              <a:t>“</a:t>
            </a:r>
            <a:r>
              <a:rPr lang="en-US" sz="2400" dirty="0" err="1"/>
              <a:t>Concursul</a:t>
            </a:r>
            <a:r>
              <a:rPr lang="en-US" sz="2400" dirty="0"/>
              <a:t> </a:t>
            </a:r>
            <a:r>
              <a:rPr lang="en-US" sz="2400" dirty="0" err="1"/>
              <a:t>Traian</a:t>
            </a:r>
            <a:r>
              <a:rPr lang="en-US" sz="2400" dirty="0"/>
              <a:t> </a:t>
            </a:r>
            <a:r>
              <a:rPr lang="en-US" sz="2400" dirty="0" err="1"/>
              <a:t>Lalescu</a:t>
            </a:r>
            <a:r>
              <a:rPr lang="en-US" sz="2400" dirty="0"/>
              <a:t>, o </a:t>
            </a:r>
            <a:r>
              <a:rPr lang="en-US" sz="2400" dirty="0" err="1"/>
              <a:t>experien</a:t>
            </a:r>
            <a:r>
              <a:rPr lang="ro-RO" sz="2400" dirty="0"/>
              <a:t>ță care îți marchează și înflorește pasiunea pentru matematică, oferind oportunitatea de a concura cu cei mai buni din vestul țării.</a:t>
            </a:r>
            <a:r>
              <a:rPr lang="en-US" sz="2400" dirty="0"/>
              <a:t>”</a:t>
            </a:r>
          </a:p>
          <a:p>
            <a:pPr algn="r"/>
            <a:r>
              <a:rPr lang="en-US" sz="2400" dirty="0"/>
              <a:t>Vlad Laz</a:t>
            </a:r>
            <a:r>
              <a:rPr lang="ro-RO" sz="2400" dirty="0"/>
              <a:t>ăr (absolvent Moise Nicoara, student matematică Cambridge)</a:t>
            </a:r>
          </a:p>
          <a:p>
            <a:r>
              <a:rPr lang="ro-RO" sz="2400" dirty="0"/>
              <a:t>“În cei patru ani în care am participat la acest concurs interjudețean am acumulat experiențe diverse. Am avut privilegiul să cunosc elevi și profesori de elită la nivel național de la care am aflat secrete ale matematicii, dar alături de care m-am și simțit bine în afara concursului. În opinia mea, această competiție m-a ajutat să mă dezvolt atât pe plan cultural, cât și pe plan social.” </a:t>
            </a:r>
          </a:p>
          <a:p>
            <a:pPr algn="r"/>
            <a:r>
              <a:rPr lang="ro-RO" sz="2400" dirty="0"/>
              <a:t>Puf Alesio (Clasa a IX-a)</a:t>
            </a:r>
          </a:p>
        </p:txBody>
      </p:sp>
    </p:spTree>
    <p:extLst>
      <p:ext uri="{BB962C8B-B14F-4D97-AF65-F5344CB8AC3E}">
        <p14:creationId xmlns:p14="http://schemas.microsoft.com/office/powerpoint/2010/main" val="151698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Este posibil ca imaginea să conţină: 7 persoane, oameni stând jos şi interior">
            <a:extLst>
              <a:ext uri="{FF2B5EF4-FFF2-40B4-BE49-F238E27FC236}">
                <a16:creationId xmlns:a16="http://schemas.microsoft.com/office/drawing/2014/main" id="{EC229869-B2DA-4C67-9F40-9712570CCB73}"/>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3DD7B271-062D-4A9B-BF6E-35FF878B1F62}"/>
              </a:ext>
            </a:extLst>
          </p:cNvPr>
          <p:cNvPicPr>
            <a:picLocks noChangeAspect="1"/>
          </p:cNvPicPr>
          <p:nvPr/>
        </p:nvPicPr>
        <p:blipFill>
          <a:blip r:embed="rId2"/>
          <a:stretch>
            <a:fillRect/>
          </a:stretch>
        </p:blipFill>
        <p:spPr>
          <a:xfrm>
            <a:off x="1065212" y="1504950"/>
            <a:ext cx="5811880" cy="3848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8" name="Picture 6" descr="Este posibil ca imaginea să conţină: unul sau mai mulţi oameni, oameni în picioare şi costum">
            <a:extLst>
              <a:ext uri="{FF2B5EF4-FFF2-40B4-BE49-F238E27FC236}">
                <a16:creationId xmlns:a16="http://schemas.microsoft.com/office/drawing/2014/main" id="{34147BF0-4994-4A8C-BF15-2916AF843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3612" y="990600"/>
            <a:ext cx="3230880" cy="4876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3124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ro-RO" sz="3500" dirty="0"/>
              <a:t>Concursul „Traian Lalescu” - o experiență de neuitat</a:t>
            </a:r>
          </a:p>
        </p:txBody>
      </p:sp>
      <p:sp>
        <p:nvSpPr>
          <p:cNvPr id="3" name="Content Placeholder 2">
            <a:extLst>
              <a:ext uri="{FF2B5EF4-FFF2-40B4-BE49-F238E27FC236}">
                <a16:creationId xmlns:a16="http://schemas.microsoft.com/office/drawing/2014/main" id="{4C678142-2E94-41DD-84E0-7488EB4AD456}"/>
              </a:ext>
            </a:extLst>
          </p:cNvPr>
          <p:cNvSpPr>
            <a:spLocks noGrp="1"/>
          </p:cNvSpPr>
          <p:nvPr>
            <p:ph idx="1"/>
          </p:nvPr>
        </p:nvSpPr>
        <p:spPr>
          <a:xfrm>
            <a:off x="1593436" y="1600200"/>
            <a:ext cx="9782801" cy="5080000"/>
          </a:xfrm>
        </p:spPr>
        <p:txBody>
          <a:bodyPr>
            <a:normAutofit fontScale="47500" lnSpcReduction="20000"/>
          </a:bodyPr>
          <a:lstStyle/>
          <a:p>
            <a:r>
              <a:rPr lang="ro-RO" sz="4100" dirty="0"/>
              <a:t>Concursul Interjudețean de Matematică „Traian Lalescu” se desfășoară anual, în unul din cele patru județe din vestul țării, Arad, Timișoara, Hunedoara și Caraș-Severin. Participanții la acest concurs sunt elevii claselor V-XII, care au obținut rezultate excepționale la etapa județeană a Olimpiadei de Matematică.  Acest concurs își propune să selecteze și să premieze elevii cu cele mai bune rezultate în acest domeniu, dar și să dezvolte spiritul de competiție într-un mediu prietenos.</a:t>
            </a:r>
            <a:endParaRPr lang="en-US" sz="4100" dirty="0"/>
          </a:p>
          <a:p>
            <a:r>
              <a:rPr lang="ro-RO" sz="4100" dirty="0"/>
              <a:t>Pâna acum, noi am participat la cea de-a 32-a și 33-a ediție, în clasa a V-a, respectiv a VI-a. Ambii ne-am deplasat cu autocarul și am rămas cazați cu restul participanților din județul nostru și din celelalte județe.  Evenimentele s-au desfășurat conform programului primit, iar totul a decurs fără probleme. Pentru noi, cel mai palpitant a fost faptul că ne-am simțit ca într-o „excursie”.  În primul an am fost plăcut surprinși de posibilitatea de a descoperi Timișoara după susținerea probei. De fapt, activitățile desfășurate în afara concursului au făcut ca acesta să fie foarte atractiv și  ne-au convins că ar fi bine să facem tot ce e posibil să putem participa la el și o a doua oară. Anul trecut, la Reșița, am primit și anumite „bonusuri”, de exemplu, bilete gratis la un film proiectat pe unul dintre cele mai mari ecrane din România.</a:t>
            </a:r>
            <a:endParaRPr lang="en-US" sz="4100" dirty="0"/>
          </a:p>
          <a:p>
            <a:r>
              <a:rPr lang="ro-RO" sz="4100" dirty="0"/>
              <a:t>Având în vedere experiența noastră anterioară, efortul depus si ajutorul primit de la profesorii noștri, fără de care nu am fi putut ajunge să participăm la acest concurs, sperăm să putem participa și la ediția acestui an a Concursului Interjudețean de Matematică „Traian Lalescu”. Vă garantăm că va fi o experiență de neuitat!</a:t>
            </a:r>
            <a:endParaRPr lang="en-US" sz="4100" dirty="0"/>
          </a:p>
          <a:p>
            <a:pPr marL="0" indent="0" algn="r">
              <a:buNone/>
            </a:pPr>
            <a:r>
              <a:rPr lang="ro-RO" sz="4100" dirty="0"/>
              <a:t>							Nicodin David, Pașcalău Tudor</a:t>
            </a:r>
            <a:endParaRPr lang="en-US" sz="4100" dirty="0"/>
          </a:p>
          <a:p>
            <a:pPr marL="0" indent="0">
              <a:buNone/>
            </a:pPr>
            <a:r>
              <a:rPr lang="ro-RO" dirty="0"/>
              <a:t>									</a:t>
            </a:r>
            <a:endParaRPr lang="en-US" dirty="0"/>
          </a:p>
          <a:p>
            <a:pPr marL="0" indent="0">
              <a:buNone/>
            </a:pPr>
            <a:endParaRPr lang="ro-RO" sz="2400" dirty="0"/>
          </a:p>
          <a:p>
            <a:endParaRPr lang="ro-RO" sz="2400" dirty="0"/>
          </a:p>
          <a:p>
            <a:endParaRPr lang="ro-RO" sz="2400" dirty="0"/>
          </a:p>
        </p:txBody>
      </p:sp>
    </p:spTree>
    <p:extLst>
      <p:ext uri="{BB962C8B-B14F-4D97-AF65-F5344CB8AC3E}">
        <p14:creationId xmlns:p14="http://schemas.microsoft.com/office/powerpoint/2010/main" val="21424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ro-RO" sz="3500" dirty="0"/>
              <a:t>Bibliografie</a:t>
            </a:r>
          </a:p>
        </p:txBody>
      </p:sp>
      <p:sp>
        <p:nvSpPr>
          <p:cNvPr id="3" name="Content Placeholder 2">
            <a:extLst>
              <a:ext uri="{FF2B5EF4-FFF2-40B4-BE49-F238E27FC236}">
                <a16:creationId xmlns:a16="http://schemas.microsoft.com/office/drawing/2014/main" id="{4C678142-2E94-41DD-84E0-7488EB4AD456}"/>
              </a:ext>
            </a:extLst>
          </p:cNvPr>
          <p:cNvSpPr>
            <a:spLocks noGrp="1"/>
          </p:cNvSpPr>
          <p:nvPr>
            <p:ph idx="1"/>
          </p:nvPr>
        </p:nvSpPr>
        <p:spPr>
          <a:xfrm>
            <a:off x="1593436" y="1600200"/>
            <a:ext cx="9911176" cy="5080000"/>
          </a:xfrm>
        </p:spPr>
        <p:txBody>
          <a:bodyPr>
            <a:normAutofit/>
          </a:bodyPr>
          <a:lstStyle/>
          <a:p>
            <a:pPr lvl="0"/>
            <a:r>
              <a:rPr lang="en-US" u="sng" dirty="0">
                <a:hlinkClick r:id="rId2"/>
              </a:rPr>
              <a:t>https://ro.wikipedia.org/wiki/Traian_Lalescu</a:t>
            </a:r>
            <a:endParaRPr lang="en-US" dirty="0"/>
          </a:p>
          <a:p>
            <a:pPr lvl="0"/>
            <a:r>
              <a:rPr lang="en-US" u="sng" dirty="0">
                <a:hlinkClick r:id="rId3"/>
              </a:rPr>
              <a:t>http://lalescu2017.matearad.ro/</a:t>
            </a:r>
            <a:endParaRPr lang="en-US" dirty="0"/>
          </a:p>
          <a:p>
            <a:pPr lvl="0"/>
            <a:r>
              <a:rPr lang="en-US" dirty="0" err="1"/>
              <a:t>Interviuri</a:t>
            </a:r>
            <a:r>
              <a:rPr lang="en-US" dirty="0"/>
              <a:t> ale </a:t>
            </a:r>
            <a:r>
              <a:rPr lang="en-US" dirty="0" err="1"/>
              <a:t>profesorilor</a:t>
            </a:r>
            <a:r>
              <a:rPr lang="en-US" dirty="0"/>
              <a:t>, </a:t>
            </a:r>
            <a:r>
              <a:rPr lang="en-US" dirty="0" err="1"/>
              <a:t>eleviilor</a:t>
            </a:r>
            <a:r>
              <a:rPr lang="en-US" dirty="0"/>
              <a:t> de la </a:t>
            </a:r>
            <a:r>
              <a:rPr lang="en-US" dirty="0" err="1"/>
              <a:t>Colegiul</a:t>
            </a:r>
            <a:r>
              <a:rPr lang="en-US" dirty="0"/>
              <a:t> </a:t>
            </a:r>
            <a:r>
              <a:rPr lang="en-US" dirty="0" err="1"/>
              <a:t>Național</a:t>
            </a:r>
            <a:r>
              <a:rPr lang="en-US" dirty="0"/>
              <a:t> ”Moise </a:t>
            </a:r>
            <a:r>
              <a:rPr lang="en-US" dirty="0" err="1"/>
              <a:t>Nicoara</a:t>
            </a:r>
            <a:r>
              <a:rPr lang="en-US" dirty="0"/>
              <a:t>”</a:t>
            </a:r>
          </a:p>
        </p:txBody>
      </p:sp>
    </p:spTree>
    <p:extLst>
      <p:ext uri="{BB962C8B-B14F-4D97-AF65-F5344CB8AC3E}">
        <p14:creationId xmlns:p14="http://schemas.microsoft.com/office/powerpoint/2010/main" val="21686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Participanți</a:t>
            </a:r>
            <a:endParaRPr lang="en-US" dirty="0"/>
          </a:p>
        </p:txBody>
      </p:sp>
      <p:sp>
        <p:nvSpPr>
          <p:cNvPr id="3" name="Content Placeholder 2">
            <a:extLst>
              <a:ext uri="{FF2B5EF4-FFF2-40B4-BE49-F238E27FC236}">
                <a16:creationId xmlns:a16="http://schemas.microsoft.com/office/drawing/2014/main" id="{5BACB6FD-8650-4B60-9809-90D58349E111}"/>
              </a:ext>
            </a:extLst>
          </p:cNvPr>
          <p:cNvSpPr>
            <a:spLocks noGrp="1"/>
          </p:cNvSpPr>
          <p:nvPr>
            <p:ph idx="1"/>
          </p:nvPr>
        </p:nvSpPr>
        <p:spPr/>
        <p:txBody>
          <a:bodyPr/>
          <a:lstStyle/>
          <a:p>
            <a:r>
              <a:rPr lang="en-US" dirty="0" err="1"/>
              <a:t>Concursul</a:t>
            </a:r>
            <a:r>
              <a:rPr lang="en-US" dirty="0"/>
              <a:t> </a:t>
            </a:r>
            <a:r>
              <a:rPr lang="en-US" dirty="0" err="1"/>
              <a:t>reunește</a:t>
            </a:r>
            <a:r>
              <a:rPr lang="en-US" dirty="0"/>
              <a:t> </a:t>
            </a:r>
            <a:r>
              <a:rPr lang="en-US" dirty="0" err="1"/>
              <a:t>elevi</a:t>
            </a:r>
            <a:r>
              <a:rPr lang="en-US" dirty="0"/>
              <a:t> </a:t>
            </a:r>
            <a:r>
              <a:rPr lang="en-US" dirty="0" err="1"/>
              <a:t>și</a:t>
            </a:r>
            <a:r>
              <a:rPr lang="en-US" dirty="0"/>
              <a:t> </a:t>
            </a:r>
            <a:r>
              <a:rPr lang="en-US" dirty="0" err="1"/>
              <a:t>profesori</a:t>
            </a:r>
            <a:r>
              <a:rPr lang="en-US" dirty="0"/>
              <a:t> din </a:t>
            </a:r>
            <a:r>
              <a:rPr lang="en-US" dirty="0" err="1"/>
              <a:t>judeţele</a:t>
            </a:r>
            <a:r>
              <a:rPr lang="en-US" dirty="0"/>
              <a:t> Arad, </a:t>
            </a:r>
            <a:r>
              <a:rPr lang="en-US" dirty="0" err="1"/>
              <a:t>Caraș</a:t>
            </a:r>
            <a:r>
              <a:rPr lang="en-US" dirty="0"/>
              <a:t>-Severin, Hunedoara </a:t>
            </a:r>
            <a:r>
              <a:rPr lang="en-US" dirty="0" err="1"/>
              <a:t>și</a:t>
            </a:r>
            <a:r>
              <a:rPr lang="en-US" dirty="0"/>
              <a:t> </a:t>
            </a:r>
            <a:r>
              <a:rPr lang="en-US" dirty="0" err="1"/>
              <a:t>Timiș</a:t>
            </a:r>
            <a:r>
              <a:rPr lang="en-US" dirty="0"/>
              <a:t> </a:t>
            </a:r>
            <a:r>
              <a:rPr lang="en-US" dirty="0" err="1"/>
              <a:t>dornici</a:t>
            </a:r>
            <a:r>
              <a:rPr lang="en-US" dirty="0"/>
              <a:t> de </a:t>
            </a:r>
            <a:r>
              <a:rPr lang="en-US" dirty="0" err="1"/>
              <a:t>performanţă</a:t>
            </a:r>
            <a:r>
              <a:rPr lang="en-US" dirty="0"/>
              <a:t> </a:t>
            </a:r>
            <a:r>
              <a:rPr lang="en-US" dirty="0" err="1"/>
              <a:t>matematică</a:t>
            </a:r>
            <a:r>
              <a:rPr lang="ro-RO" dirty="0"/>
              <a:t>.</a:t>
            </a:r>
          </a:p>
          <a:p>
            <a:r>
              <a:rPr lang="ro-RO" dirty="0"/>
              <a:t>Elevii din clasele V-XII clasați pe primele 5 locuri din județele lor pot participa la acest concurs.</a:t>
            </a:r>
          </a:p>
          <a:p>
            <a:r>
              <a:rPr lang="ro-RO" dirty="0"/>
              <a:t>În fiecare an participă în jur de 160 de elevi.</a:t>
            </a:r>
          </a:p>
          <a:p>
            <a:endParaRPr lang="en-US" dirty="0"/>
          </a:p>
        </p:txBody>
      </p:sp>
    </p:spTree>
    <p:extLst>
      <p:ext uri="{BB962C8B-B14F-4D97-AF65-F5344CB8AC3E}">
        <p14:creationId xmlns:p14="http://schemas.microsoft.com/office/powerpoint/2010/main" val="5719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Este posibil ca imaginea să conţină: unul sau mai mulţi oameni şi interior">
            <a:extLst>
              <a:ext uri="{FF2B5EF4-FFF2-40B4-BE49-F238E27FC236}">
                <a16:creationId xmlns:a16="http://schemas.microsoft.com/office/drawing/2014/main" id="{D53DDA5F-F59D-4FD3-BA4E-4E5B6093EE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4763" y="685800"/>
            <a:ext cx="4800600" cy="3200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2" name="Picture 6" descr="Este posibil ca imaginea să conţină: 6 persoane, oameni stând jos, masă şi interior">
            <a:extLst>
              <a:ext uri="{FF2B5EF4-FFF2-40B4-BE49-F238E27FC236}">
                <a16:creationId xmlns:a16="http://schemas.microsoft.com/office/drawing/2014/main" id="{5037D4E0-218E-4AC6-9D5B-4348CAC2F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74" y="2971800"/>
            <a:ext cx="4800600" cy="3200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9698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ro-RO" dirty="0"/>
              <a:t>Organizare</a:t>
            </a:r>
            <a:endParaRPr lang="en-US" dirty="0"/>
          </a:p>
        </p:txBody>
      </p:sp>
      <p:sp>
        <p:nvSpPr>
          <p:cNvPr id="3" name="Content Placeholder 2">
            <a:extLst>
              <a:ext uri="{FF2B5EF4-FFF2-40B4-BE49-F238E27FC236}">
                <a16:creationId xmlns:a16="http://schemas.microsoft.com/office/drawing/2014/main" id="{4C678142-2E94-41DD-84E0-7488EB4AD456}"/>
              </a:ext>
            </a:extLst>
          </p:cNvPr>
          <p:cNvSpPr>
            <a:spLocks noGrp="1"/>
          </p:cNvSpPr>
          <p:nvPr>
            <p:ph idx="1"/>
          </p:nvPr>
        </p:nvSpPr>
        <p:spPr/>
        <p:txBody>
          <a:bodyPr>
            <a:normAutofit fontScale="92500"/>
          </a:bodyPr>
          <a:lstStyle/>
          <a:p>
            <a:r>
              <a:rPr lang="ro-RO" dirty="0"/>
              <a:t>D</a:t>
            </a:r>
            <a:r>
              <a:rPr lang="en-US" dirty="0"/>
              <a:t>in </a:t>
            </a:r>
            <a:r>
              <a:rPr lang="en-US" dirty="0" err="1"/>
              <a:t>fiecare</a:t>
            </a:r>
            <a:r>
              <a:rPr lang="en-US" dirty="0"/>
              <a:t> Jude</a:t>
            </a:r>
            <a:r>
              <a:rPr lang="ro-RO" dirty="0"/>
              <a:t>ț</a:t>
            </a:r>
            <a:r>
              <a:rPr lang="en-US" dirty="0"/>
              <a:t> </a:t>
            </a:r>
            <a:r>
              <a:rPr lang="en-US" dirty="0" err="1"/>
              <a:t>particip</a:t>
            </a:r>
            <a:r>
              <a:rPr lang="ro-RO" dirty="0"/>
              <a:t>ă</a:t>
            </a:r>
            <a:r>
              <a:rPr lang="en-US" dirty="0"/>
              <a:t> 8 </a:t>
            </a:r>
            <a:r>
              <a:rPr lang="en-US" dirty="0" err="1"/>
              <a:t>profesori</a:t>
            </a:r>
            <a:r>
              <a:rPr lang="en-US" dirty="0"/>
              <a:t> </a:t>
            </a:r>
            <a:r>
              <a:rPr lang="en-US" dirty="0" err="1"/>
              <a:t>corectori</a:t>
            </a:r>
            <a:r>
              <a:rPr lang="en-US" dirty="0"/>
              <a:t> </a:t>
            </a:r>
            <a:r>
              <a:rPr lang="ro-RO" dirty="0"/>
              <a:t>ș</a:t>
            </a:r>
            <a:r>
              <a:rPr lang="en-US" dirty="0" err="1"/>
              <a:t>i</a:t>
            </a:r>
            <a:r>
              <a:rPr lang="en-US" dirty="0"/>
              <a:t> un </a:t>
            </a:r>
            <a:r>
              <a:rPr lang="en-US" dirty="0" err="1"/>
              <a:t>reprezentant</a:t>
            </a:r>
            <a:r>
              <a:rPr lang="en-US" dirty="0"/>
              <a:t> a </a:t>
            </a:r>
            <a:r>
              <a:rPr lang="en-US" dirty="0" err="1"/>
              <a:t>inspectoratului</a:t>
            </a:r>
            <a:r>
              <a:rPr lang="en-US" dirty="0"/>
              <a:t>.</a:t>
            </a:r>
            <a:endParaRPr lang="ro-RO" dirty="0"/>
          </a:p>
          <a:p>
            <a:r>
              <a:rPr lang="en-US" dirty="0"/>
              <a:t>La </a:t>
            </a:r>
            <a:r>
              <a:rPr lang="en-US" dirty="0" err="1"/>
              <a:t>fiecare</a:t>
            </a:r>
            <a:r>
              <a:rPr lang="en-US" dirty="0"/>
              <a:t> </a:t>
            </a:r>
            <a:r>
              <a:rPr lang="en-US" dirty="0" err="1"/>
              <a:t>clasa</a:t>
            </a:r>
            <a:r>
              <a:rPr lang="en-US" dirty="0"/>
              <a:t> sunt c</a:t>
            </a:r>
            <a:r>
              <a:rPr lang="ro-RO" dirty="0"/>
              <a:t>â</a:t>
            </a:r>
            <a:r>
              <a:rPr lang="en-US" dirty="0" err="1"/>
              <a:t>te</a:t>
            </a:r>
            <a:r>
              <a:rPr lang="en-US" dirty="0"/>
              <a:t> </a:t>
            </a:r>
            <a:r>
              <a:rPr lang="en-US" dirty="0" err="1"/>
              <a:t>patru</a:t>
            </a:r>
            <a:r>
              <a:rPr lang="en-US" dirty="0"/>
              <a:t> </a:t>
            </a:r>
            <a:r>
              <a:rPr lang="en-US" dirty="0" err="1"/>
              <a:t>profesori</a:t>
            </a:r>
            <a:r>
              <a:rPr lang="en-US" dirty="0"/>
              <a:t> din </a:t>
            </a:r>
            <a:r>
              <a:rPr lang="en-US" dirty="0" err="1"/>
              <a:t>fiecare</a:t>
            </a:r>
            <a:r>
              <a:rPr lang="en-US" dirty="0"/>
              <a:t> </a:t>
            </a:r>
            <a:r>
              <a:rPr lang="en-US" dirty="0" err="1"/>
              <a:t>jude</a:t>
            </a:r>
            <a:r>
              <a:rPr lang="ro-RO" dirty="0"/>
              <a:t>ț</a:t>
            </a:r>
            <a:r>
              <a:rPr lang="en-US" dirty="0"/>
              <a:t>.</a:t>
            </a:r>
            <a:endParaRPr lang="ro-RO" dirty="0"/>
          </a:p>
          <a:p>
            <a:r>
              <a:rPr lang="en-US" dirty="0" err="1"/>
              <a:t>Concursul</a:t>
            </a:r>
            <a:r>
              <a:rPr lang="en-US" dirty="0"/>
              <a:t> e </a:t>
            </a:r>
            <a:r>
              <a:rPr lang="en-US" dirty="0" err="1"/>
              <a:t>coordonat</a:t>
            </a:r>
            <a:r>
              <a:rPr lang="en-US" dirty="0"/>
              <a:t> de </a:t>
            </a:r>
            <a:r>
              <a:rPr lang="en-US" dirty="0" err="1"/>
              <a:t>profesori</a:t>
            </a:r>
            <a:r>
              <a:rPr lang="en-US" dirty="0"/>
              <a:t> de la</a:t>
            </a:r>
            <a:r>
              <a:rPr lang="ro-RO" dirty="0"/>
              <a:t> </a:t>
            </a:r>
            <a:r>
              <a:rPr lang="en-US" dirty="0"/>
              <a:t>Univ</a:t>
            </a:r>
            <a:r>
              <a:rPr lang="ro-RO" dirty="0"/>
              <a:t>ersitatea din </a:t>
            </a:r>
            <a:r>
              <a:rPr lang="en-US" dirty="0" err="1"/>
              <a:t>Timi</a:t>
            </a:r>
            <a:r>
              <a:rPr lang="ro-RO" dirty="0"/>
              <a:t>ș</a:t>
            </a:r>
            <a:r>
              <a:rPr lang="en-US" dirty="0" err="1"/>
              <a:t>oara</a:t>
            </a:r>
            <a:r>
              <a:rPr lang="en-US" dirty="0"/>
              <a:t>.</a:t>
            </a:r>
            <a:endParaRPr lang="ro-RO" dirty="0"/>
          </a:p>
          <a:p>
            <a:r>
              <a:rPr lang="en-US" dirty="0" err="1"/>
              <a:t>Subiectele</a:t>
            </a:r>
            <a:r>
              <a:rPr lang="en-US" dirty="0"/>
              <a:t> sunt f</a:t>
            </a:r>
            <a:r>
              <a:rPr lang="ro-RO" dirty="0"/>
              <a:t>ă</a:t>
            </a:r>
            <a:r>
              <a:rPr lang="en-US" dirty="0"/>
              <a:t>cute de c</a:t>
            </a:r>
            <a:r>
              <a:rPr lang="ro-RO" dirty="0"/>
              <a:t>ă</a:t>
            </a:r>
            <a:r>
              <a:rPr lang="en-US" dirty="0" err="1"/>
              <a:t>tre</a:t>
            </a:r>
            <a:r>
              <a:rPr lang="en-US" dirty="0"/>
              <a:t> </a:t>
            </a:r>
            <a:r>
              <a:rPr lang="ro-RO" dirty="0"/>
              <a:t>profesori </a:t>
            </a:r>
            <a:r>
              <a:rPr lang="en-US" dirty="0" err="1"/>
              <a:t>universitari</a:t>
            </a:r>
            <a:r>
              <a:rPr lang="en-US" dirty="0"/>
              <a:t> </a:t>
            </a:r>
            <a:r>
              <a:rPr lang="ro-RO" dirty="0"/>
              <a:t>ș</a:t>
            </a:r>
            <a:r>
              <a:rPr lang="en-US" dirty="0" err="1"/>
              <a:t>i</a:t>
            </a:r>
            <a:r>
              <a:rPr lang="en-US" dirty="0"/>
              <a:t> sunt considerate </a:t>
            </a:r>
            <a:r>
              <a:rPr lang="ro-RO" dirty="0"/>
              <a:t>dificile</a:t>
            </a:r>
            <a:r>
              <a:rPr lang="en-US" dirty="0"/>
              <a:t>.</a:t>
            </a:r>
            <a:endParaRPr lang="ro-RO" dirty="0"/>
          </a:p>
          <a:p>
            <a:r>
              <a:rPr lang="en-US" dirty="0" err="1"/>
              <a:t>Concursul</a:t>
            </a:r>
            <a:r>
              <a:rPr lang="en-US" dirty="0"/>
              <a:t> </a:t>
            </a:r>
            <a:r>
              <a:rPr lang="en-US" dirty="0" err="1"/>
              <a:t>este</a:t>
            </a:r>
            <a:r>
              <a:rPr lang="en-US" dirty="0"/>
              <a:t> </a:t>
            </a:r>
            <a:r>
              <a:rPr lang="en-US" dirty="0" err="1"/>
              <a:t>cunoscut</a:t>
            </a:r>
            <a:r>
              <a:rPr lang="en-US" dirty="0"/>
              <a:t> la </a:t>
            </a:r>
            <a:r>
              <a:rPr lang="en-US" dirty="0" err="1"/>
              <a:t>nivel</a:t>
            </a:r>
            <a:r>
              <a:rPr lang="en-US" dirty="0"/>
              <a:t> </a:t>
            </a:r>
            <a:r>
              <a:rPr lang="en-US" dirty="0" err="1"/>
              <a:t>na</a:t>
            </a:r>
            <a:r>
              <a:rPr lang="ro-RO" dirty="0"/>
              <a:t>ț</a:t>
            </a:r>
            <a:r>
              <a:rPr lang="en-US" dirty="0" err="1"/>
              <a:t>ional</a:t>
            </a:r>
            <a:r>
              <a:rPr lang="en-US" dirty="0"/>
              <a:t> ca </a:t>
            </a:r>
            <a:r>
              <a:rPr lang="en-US" dirty="0" err="1"/>
              <a:t>fiind</a:t>
            </a:r>
            <a:r>
              <a:rPr lang="en-US" dirty="0"/>
              <a:t> </a:t>
            </a:r>
            <a:r>
              <a:rPr lang="en-US" dirty="0" err="1"/>
              <a:t>unul</a:t>
            </a:r>
            <a:r>
              <a:rPr lang="en-US" dirty="0"/>
              <a:t> </a:t>
            </a:r>
            <a:r>
              <a:rPr lang="en-US" dirty="0" err="1"/>
              <a:t>dintre</a:t>
            </a:r>
            <a:r>
              <a:rPr lang="en-US" dirty="0"/>
              <a:t> </a:t>
            </a:r>
            <a:r>
              <a:rPr lang="en-US" dirty="0" err="1"/>
              <a:t>cele</a:t>
            </a:r>
            <a:r>
              <a:rPr lang="en-US" dirty="0"/>
              <a:t> </a:t>
            </a:r>
            <a:r>
              <a:rPr lang="en-US" dirty="0" err="1"/>
              <a:t>mai</a:t>
            </a:r>
            <a:r>
              <a:rPr lang="en-US" dirty="0"/>
              <a:t> </a:t>
            </a:r>
            <a:r>
              <a:rPr lang="en-US" dirty="0" err="1"/>
              <a:t>serioase</a:t>
            </a:r>
            <a:r>
              <a:rPr lang="en-US" dirty="0"/>
              <a:t> </a:t>
            </a:r>
            <a:r>
              <a:rPr lang="en-US" dirty="0" err="1"/>
              <a:t>concursuri</a:t>
            </a:r>
            <a:r>
              <a:rPr lang="en-US" dirty="0"/>
              <a:t>.</a:t>
            </a:r>
            <a:endParaRPr lang="ro-RO" dirty="0"/>
          </a:p>
          <a:p>
            <a:r>
              <a:rPr lang="ro-RO" dirty="0"/>
              <a:t>De asemenea, e</a:t>
            </a:r>
            <a:r>
              <a:rPr lang="en-US" dirty="0" err="1"/>
              <a:t>levii</a:t>
            </a:r>
            <a:r>
              <a:rPr lang="en-US" dirty="0"/>
              <a:t> de </a:t>
            </a:r>
            <a:r>
              <a:rPr lang="en-US" dirty="0" err="1"/>
              <a:t>liceu</a:t>
            </a:r>
            <a:r>
              <a:rPr lang="en-US" dirty="0"/>
              <a:t> care sunt premia</a:t>
            </a:r>
            <a:r>
              <a:rPr lang="ro-RO" dirty="0"/>
              <a:t>ț</a:t>
            </a:r>
            <a:r>
              <a:rPr lang="en-US" dirty="0" err="1"/>
              <a:t>i</a:t>
            </a:r>
            <a:r>
              <a:rPr lang="en-US" dirty="0"/>
              <a:t> </a:t>
            </a:r>
            <a:r>
              <a:rPr lang="en-US" dirty="0" err="1"/>
              <a:t>aici</a:t>
            </a:r>
            <a:r>
              <a:rPr lang="en-US" dirty="0"/>
              <a:t> sunt </a:t>
            </a:r>
            <a:r>
              <a:rPr lang="en-US" dirty="0" err="1"/>
              <a:t>accepta</a:t>
            </a:r>
            <a:r>
              <a:rPr lang="ro-RO" dirty="0"/>
              <a:t>ț</a:t>
            </a:r>
            <a:r>
              <a:rPr lang="en-US" dirty="0" err="1"/>
              <a:t>i</a:t>
            </a:r>
            <a:r>
              <a:rPr lang="en-US" dirty="0"/>
              <a:t> la Univ</a:t>
            </a:r>
            <a:r>
              <a:rPr lang="ro-RO" dirty="0"/>
              <a:t>ersitatea din</a:t>
            </a:r>
            <a:r>
              <a:rPr lang="en-US" dirty="0"/>
              <a:t> </a:t>
            </a:r>
            <a:r>
              <a:rPr lang="en-US" dirty="0" err="1"/>
              <a:t>Timi</a:t>
            </a:r>
            <a:r>
              <a:rPr lang="ro-RO" dirty="0"/>
              <a:t>ș</a:t>
            </a:r>
            <a:r>
              <a:rPr lang="en-US" dirty="0" err="1"/>
              <a:t>oara</a:t>
            </a:r>
            <a:r>
              <a:rPr lang="en-US" dirty="0"/>
              <a:t>.</a:t>
            </a:r>
          </a:p>
        </p:txBody>
      </p:sp>
    </p:spTree>
    <p:extLst>
      <p:ext uri="{BB962C8B-B14F-4D97-AF65-F5344CB8AC3E}">
        <p14:creationId xmlns:p14="http://schemas.microsoft.com/office/powerpoint/2010/main" val="129330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Despre Traian Lalescu</a:t>
            </a:r>
            <a:endParaRPr lang="en-US" dirty="0"/>
          </a:p>
        </p:txBody>
      </p:sp>
      <p:sp>
        <p:nvSpPr>
          <p:cNvPr id="3" name="Content Placeholder 2">
            <a:extLst>
              <a:ext uri="{FF2B5EF4-FFF2-40B4-BE49-F238E27FC236}">
                <a16:creationId xmlns:a16="http://schemas.microsoft.com/office/drawing/2014/main" id="{5BACB6FD-8650-4B60-9809-90D58349E111}"/>
              </a:ext>
            </a:extLst>
          </p:cNvPr>
          <p:cNvSpPr>
            <a:spLocks noGrp="1"/>
          </p:cNvSpPr>
          <p:nvPr>
            <p:ph idx="1"/>
          </p:nvPr>
        </p:nvSpPr>
        <p:spPr/>
        <p:txBody>
          <a:bodyPr>
            <a:normAutofit/>
          </a:bodyPr>
          <a:lstStyle/>
          <a:p>
            <a:r>
              <a:rPr lang="en-US" dirty="0" err="1"/>
              <a:t>Traian</a:t>
            </a:r>
            <a:r>
              <a:rPr lang="en-US" dirty="0"/>
              <a:t> </a:t>
            </a:r>
            <a:r>
              <a:rPr lang="en-US" dirty="0" err="1"/>
              <a:t>Lalescu</a:t>
            </a:r>
            <a:r>
              <a:rPr lang="en-US" dirty="0"/>
              <a:t> (</a:t>
            </a:r>
            <a:r>
              <a:rPr lang="ro-RO" dirty="0"/>
              <a:t>1882 - 1929</a:t>
            </a:r>
            <a:r>
              <a:rPr lang="en-US" dirty="0"/>
              <a:t>) a </a:t>
            </a:r>
            <a:r>
              <a:rPr lang="en-US" dirty="0" err="1"/>
              <a:t>fost</a:t>
            </a:r>
            <a:r>
              <a:rPr lang="en-US" dirty="0"/>
              <a:t> un academician </a:t>
            </a:r>
            <a:r>
              <a:rPr lang="en-US" dirty="0" err="1"/>
              <a:t>și</a:t>
            </a:r>
            <a:r>
              <a:rPr lang="en-US" dirty="0"/>
              <a:t> </a:t>
            </a:r>
            <a:r>
              <a:rPr lang="en-US" dirty="0" err="1"/>
              <a:t>matematician</a:t>
            </a:r>
            <a:r>
              <a:rPr lang="en-US" dirty="0"/>
              <a:t> </a:t>
            </a:r>
            <a:r>
              <a:rPr lang="en-US" dirty="0" err="1"/>
              <a:t>român</a:t>
            </a:r>
            <a:r>
              <a:rPr lang="en-US" dirty="0"/>
              <a:t>, </a:t>
            </a:r>
            <a:r>
              <a:rPr lang="en-US" dirty="0" err="1"/>
              <a:t>profesor</a:t>
            </a:r>
            <a:r>
              <a:rPr lang="en-US" dirty="0"/>
              <a:t> </a:t>
            </a:r>
            <a:r>
              <a:rPr lang="en-US" dirty="0" err="1"/>
              <a:t>universitar</a:t>
            </a:r>
            <a:r>
              <a:rPr lang="en-US" dirty="0"/>
              <a:t> la </a:t>
            </a:r>
            <a:r>
              <a:rPr lang="en-US" dirty="0" err="1"/>
              <a:t>București</a:t>
            </a:r>
            <a:r>
              <a:rPr lang="en-US" dirty="0"/>
              <a:t> </a:t>
            </a:r>
            <a:r>
              <a:rPr lang="en-US" dirty="0" err="1"/>
              <a:t>și</a:t>
            </a:r>
            <a:r>
              <a:rPr lang="en-US" dirty="0"/>
              <a:t> la </a:t>
            </a:r>
            <a:r>
              <a:rPr lang="en-US" dirty="0" err="1"/>
              <a:t>Timișoara</a:t>
            </a:r>
            <a:r>
              <a:rPr lang="en-US" dirty="0"/>
              <a:t>. A </a:t>
            </a:r>
            <a:r>
              <a:rPr lang="en-US" dirty="0" err="1"/>
              <a:t>fost</a:t>
            </a:r>
            <a:r>
              <a:rPr lang="en-US" dirty="0"/>
              <a:t> </a:t>
            </a:r>
            <a:r>
              <a:rPr lang="en-US" dirty="0" err="1"/>
              <a:t>primul</a:t>
            </a:r>
            <a:r>
              <a:rPr lang="en-US" dirty="0"/>
              <a:t> rector al </a:t>
            </a:r>
            <a:r>
              <a:rPr lang="en-US" dirty="0" err="1"/>
              <a:t>Școlii</a:t>
            </a:r>
            <a:r>
              <a:rPr lang="en-US" dirty="0"/>
              <a:t> </a:t>
            </a:r>
            <a:r>
              <a:rPr lang="en-US" dirty="0" err="1"/>
              <a:t>Politehnice</a:t>
            </a:r>
            <a:r>
              <a:rPr lang="en-US" dirty="0"/>
              <a:t> din </a:t>
            </a:r>
            <a:r>
              <a:rPr lang="en-US" dirty="0" err="1"/>
              <a:t>Timișoara</a:t>
            </a:r>
            <a:r>
              <a:rPr lang="en-US" dirty="0"/>
              <a:t>. </a:t>
            </a:r>
            <a:r>
              <a:rPr lang="en-US" dirty="0" err="1"/>
              <a:t>Personalitate</a:t>
            </a:r>
            <a:r>
              <a:rPr lang="en-US" dirty="0"/>
              <a:t> </a:t>
            </a:r>
            <a:r>
              <a:rPr lang="en-US" dirty="0" err="1"/>
              <a:t>proeminentă</a:t>
            </a:r>
            <a:r>
              <a:rPr lang="en-US" dirty="0"/>
              <a:t> a </a:t>
            </a:r>
            <a:r>
              <a:rPr lang="en-US" dirty="0" err="1"/>
              <a:t>școlii</a:t>
            </a:r>
            <a:r>
              <a:rPr lang="en-US" dirty="0"/>
              <a:t> </a:t>
            </a:r>
            <a:r>
              <a:rPr lang="en-US" dirty="0" err="1"/>
              <a:t>matematice</a:t>
            </a:r>
            <a:r>
              <a:rPr lang="en-US" dirty="0"/>
              <a:t> </a:t>
            </a:r>
            <a:r>
              <a:rPr lang="en-US" dirty="0" err="1"/>
              <a:t>românești</a:t>
            </a:r>
            <a:r>
              <a:rPr lang="en-US" dirty="0"/>
              <a:t>. </a:t>
            </a:r>
            <a:endParaRPr lang="ro-RO" dirty="0"/>
          </a:p>
          <a:p>
            <a:r>
              <a:rPr lang="en-US" dirty="0"/>
              <a:t>Are </a:t>
            </a:r>
            <a:r>
              <a:rPr lang="en-US" dirty="0" err="1"/>
              <a:t>contribuții</a:t>
            </a:r>
            <a:r>
              <a:rPr lang="en-US" dirty="0"/>
              <a:t> </a:t>
            </a:r>
            <a:r>
              <a:rPr lang="en-US" dirty="0" err="1"/>
              <a:t>în</a:t>
            </a:r>
            <a:r>
              <a:rPr lang="en-US" dirty="0"/>
              <a:t> multiple </a:t>
            </a:r>
            <a:r>
              <a:rPr lang="en-US" dirty="0" err="1"/>
              <a:t>domenii</a:t>
            </a:r>
            <a:r>
              <a:rPr lang="en-US" dirty="0"/>
              <a:t> ale </a:t>
            </a:r>
            <a:r>
              <a:rPr lang="en-US" dirty="0" err="1"/>
              <a:t>matematicii</a:t>
            </a:r>
            <a:r>
              <a:rPr lang="en-US" dirty="0"/>
              <a:t> pure </a:t>
            </a:r>
            <a:r>
              <a:rPr lang="en-US" dirty="0" err="1"/>
              <a:t>și</a:t>
            </a:r>
            <a:r>
              <a:rPr lang="en-US" dirty="0"/>
              <a:t> </a:t>
            </a:r>
            <a:r>
              <a:rPr lang="en-US" dirty="0" err="1"/>
              <a:t>aplicate</a:t>
            </a:r>
            <a:r>
              <a:rPr lang="en-US" dirty="0"/>
              <a:t>. Este </a:t>
            </a:r>
            <a:r>
              <a:rPr lang="en-US" dirty="0" err="1"/>
              <a:t>unul</a:t>
            </a:r>
            <a:r>
              <a:rPr lang="en-US" dirty="0"/>
              <a:t> din </a:t>
            </a:r>
            <a:r>
              <a:rPr lang="en-US" dirty="0" err="1"/>
              <a:t>fondatorii</a:t>
            </a:r>
            <a:r>
              <a:rPr lang="en-US" dirty="0"/>
              <a:t> </a:t>
            </a:r>
            <a:r>
              <a:rPr lang="en-US" dirty="0" err="1"/>
              <a:t>teoriei</a:t>
            </a:r>
            <a:r>
              <a:rPr lang="en-US" dirty="0"/>
              <a:t> </a:t>
            </a:r>
            <a:r>
              <a:rPr lang="en-US" dirty="0" err="1"/>
              <a:t>ecuațiilor</a:t>
            </a:r>
            <a:r>
              <a:rPr lang="en-US" dirty="0"/>
              <a:t> </a:t>
            </a:r>
            <a:r>
              <a:rPr lang="en-US" dirty="0" err="1"/>
              <a:t>integrale</a:t>
            </a:r>
            <a:r>
              <a:rPr lang="en-US" dirty="0"/>
              <a:t>. A </a:t>
            </a:r>
            <a:r>
              <a:rPr lang="en-US" dirty="0" err="1"/>
              <a:t>lăsat</a:t>
            </a:r>
            <a:r>
              <a:rPr lang="en-US" dirty="0"/>
              <a:t> </a:t>
            </a:r>
            <a:r>
              <a:rPr lang="en-US" dirty="0" err="1"/>
              <a:t>numeroase</a:t>
            </a:r>
            <a:r>
              <a:rPr lang="en-US" dirty="0"/>
              <a:t> </a:t>
            </a:r>
            <a:r>
              <a:rPr lang="en-US" dirty="0" err="1"/>
              <a:t>studii</a:t>
            </a:r>
            <a:r>
              <a:rPr lang="en-US" dirty="0"/>
              <a:t> </a:t>
            </a:r>
            <a:r>
              <a:rPr lang="en-US" dirty="0" err="1"/>
              <a:t>în</a:t>
            </a:r>
            <a:r>
              <a:rPr lang="en-US" dirty="0"/>
              <a:t> </a:t>
            </a:r>
            <a:r>
              <a:rPr lang="en-US" dirty="0" err="1"/>
              <a:t>domeniile</a:t>
            </a:r>
            <a:r>
              <a:rPr lang="en-US" dirty="0"/>
              <a:t> </a:t>
            </a:r>
            <a:r>
              <a:rPr lang="en-US" dirty="0" err="1"/>
              <a:t>ecuațiilor</a:t>
            </a:r>
            <a:r>
              <a:rPr lang="en-US" dirty="0"/>
              <a:t> </a:t>
            </a:r>
            <a:r>
              <a:rPr lang="en-US" dirty="0" err="1"/>
              <a:t>funcționale</a:t>
            </a:r>
            <a:r>
              <a:rPr lang="en-US" dirty="0"/>
              <a:t>, </a:t>
            </a:r>
            <a:r>
              <a:rPr lang="en-US" dirty="0" err="1"/>
              <a:t>seriilor</a:t>
            </a:r>
            <a:r>
              <a:rPr lang="en-US" dirty="0"/>
              <a:t> </a:t>
            </a:r>
            <a:r>
              <a:rPr lang="en-US" dirty="0" err="1"/>
              <a:t>trigonometrice</a:t>
            </a:r>
            <a:r>
              <a:rPr lang="en-US" dirty="0"/>
              <a:t>, </a:t>
            </a:r>
            <a:r>
              <a:rPr lang="en-US" dirty="0" err="1"/>
              <a:t>fizicii</a:t>
            </a:r>
            <a:r>
              <a:rPr lang="en-US" dirty="0"/>
              <a:t> </a:t>
            </a:r>
            <a:r>
              <a:rPr lang="en-US" dirty="0" err="1"/>
              <a:t>matematice</a:t>
            </a:r>
            <a:r>
              <a:rPr lang="en-US" dirty="0"/>
              <a:t>, </a:t>
            </a:r>
            <a:r>
              <a:rPr lang="en-US" dirty="0" err="1"/>
              <a:t>geometriei</a:t>
            </a:r>
            <a:r>
              <a:rPr lang="en-US" dirty="0"/>
              <a:t>, </a:t>
            </a:r>
            <a:r>
              <a:rPr lang="en-US" dirty="0" err="1"/>
              <a:t>algebrei</a:t>
            </a:r>
            <a:r>
              <a:rPr lang="en-US" dirty="0"/>
              <a:t>, </a:t>
            </a:r>
            <a:r>
              <a:rPr lang="en-US" dirty="0" err="1"/>
              <a:t>istoriei</a:t>
            </a:r>
            <a:r>
              <a:rPr lang="en-US" dirty="0"/>
              <a:t> </a:t>
            </a:r>
            <a:r>
              <a:rPr lang="en-US" dirty="0" err="1"/>
              <a:t>matematicii</a:t>
            </a:r>
            <a:r>
              <a:rPr lang="en-US" dirty="0"/>
              <a:t>.</a:t>
            </a:r>
          </a:p>
        </p:txBody>
      </p:sp>
    </p:spTree>
    <p:extLst>
      <p:ext uri="{BB962C8B-B14F-4D97-AF65-F5344CB8AC3E}">
        <p14:creationId xmlns:p14="http://schemas.microsoft.com/office/powerpoint/2010/main" val="122830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ini pentru traian lalescu">
            <a:extLst>
              <a:ext uri="{FF2B5EF4-FFF2-40B4-BE49-F238E27FC236}">
                <a16:creationId xmlns:a16="http://schemas.microsoft.com/office/drawing/2014/main" id="{C8B5227E-F440-4DF3-BF0E-E1FB5F624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519" y="752475"/>
            <a:ext cx="3810000" cy="5353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4" name="Picture 6" descr="Imagini pentru traian lalescu">
            <a:extLst>
              <a:ext uri="{FF2B5EF4-FFF2-40B4-BE49-F238E27FC236}">
                <a16:creationId xmlns:a16="http://schemas.microsoft.com/office/drawing/2014/main" id="{B9504376-B8F8-4427-8040-FE2098675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1213" y="1017271"/>
            <a:ext cx="2009774" cy="48234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2351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ro-RO" dirty="0"/>
              <a:t>Traian Lalescu în Arad</a:t>
            </a:r>
            <a:endParaRPr lang="en-US" dirty="0"/>
          </a:p>
        </p:txBody>
      </p:sp>
      <p:sp>
        <p:nvSpPr>
          <p:cNvPr id="3" name="Content Placeholder 2">
            <a:extLst>
              <a:ext uri="{FF2B5EF4-FFF2-40B4-BE49-F238E27FC236}">
                <a16:creationId xmlns:a16="http://schemas.microsoft.com/office/drawing/2014/main" id="{4C678142-2E94-41DD-84E0-7488EB4AD456}"/>
              </a:ext>
            </a:extLst>
          </p:cNvPr>
          <p:cNvSpPr>
            <a:spLocks noGrp="1"/>
          </p:cNvSpPr>
          <p:nvPr>
            <p:ph idx="1"/>
          </p:nvPr>
        </p:nvSpPr>
        <p:spPr/>
        <p:txBody>
          <a:bodyPr/>
          <a:lstStyle/>
          <a:p>
            <a:r>
              <a:rPr lang="en-US" dirty="0"/>
              <a:t>La </a:t>
            </a:r>
            <a:r>
              <a:rPr lang="en-US" dirty="0" err="1"/>
              <a:t>sfârşitul</a:t>
            </a:r>
            <a:r>
              <a:rPr lang="en-US" dirty="0"/>
              <a:t> </a:t>
            </a:r>
            <a:r>
              <a:rPr lang="en-US" dirty="0" err="1"/>
              <a:t>lunii</a:t>
            </a:r>
            <a:r>
              <a:rPr lang="en-US" dirty="0"/>
              <a:t> </a:t>
            </a:r>
            <a:r>
              <a:rPr lang="en-US" dirty="0" err="1"/>
              <a:t>martie</a:t>
            </a:r>
            <a:r>
              <a:rPr lang="en-US" dirty="0"/>
              <a:t> 2017 </a:t>
            </a:r>
            <a:r>
              <a:rPr lang="en-US" dirty="0" err="1"/>
              <a:t>onoarea</a:t>
            </a:r>
            <a:r>
              <a:rPr lang="en-US" dirty="0"/>
              <a:t> </a:t>
            </a:r>
            <a:r>
              <a:rPr lang="en-US" dirty="0" err="1"/>
              <a:t>organizării</a:t>
            </a:r>
            <a:r>
              <a:rPr lang="en-US" dirty="0"/>
              <a:t> </a:t>
            </a:r>
            <a:r>
              <a:rPr lang="en-US" dirty="0" err="1"/>
              <a:t>concursului</a:t>
            </a:r>
            <a:r>
              <a:rPr lang="en-US" dirty="0"/>
              <a:t> </a:t>
            </a:r>
            <a:r>
              <a:rPr lang="ro-RO" dirty="0"/>
              <a:t>i-a </a:t>
            </a:r>
            <a:r>
              <a:rPr lang="en-US" dirty="0"/>
              <a:t>rev</a:t>
            </a:r>
            <a:r>
              <a:rPr lang="ro-RO" dirty="0"/>
              <a:t>enit</a:t>
            </a:r>
            <a:r>
              <a:rPr lang="en-US" dirty="0"/>
              <a:t> </a:t>
            </a:r>
            <a:r>
              <a:rPr lang="en-US" dirty="0" err="1"/>
              <a:t>judeţului</a:t>
            </a:r>
            <a:r>
              <a:rPr lang="en-US" dirty="0"/>
              <a:t> Arad, care </a:t>
            </a:r>
            <a:r>
              <a:rPr lang="ro-RO" dirty="0"/>
              <a:t>a găzduit</a:t>
            </a:r>
            <a:r>
              <a:rPr lang="en-US" dirty="0"/>
              <a:t> </a:t>
            </a:r>
            <a:r>
              <a:rPr lang="en-US" dirty="0" err="1"/>
              <a:t>cea</a:t>
            </a:r>
            <a:r>
              <a:rPr lang="en-US" dirty="0"/>
              <a:t> de-a XXXI-a </a:t>
            </a:r>
            <a:r>
              <a:rPr lang="en-US" dirty="0" err="1"/>
              <a:t>ediţie</a:t>
            </a:r>
            <a:r>
              <a:rPr lang="en-US" dirty="0"/>
              <a:t> sub </a:t>
            </a:r>
            <a:r>
              <a:rPr lang="en-US" dirty="0" err="1"/>
              <a:t>egida</a:t>
            </a:r>
            <a:r>
              <a:rPr lang="en-US" dirty="0"/>
              <a:t> </a:t>
            </a:r>
            <a:r>
              <a:rPr lang="en-US" dirty="0" err="1"/>
              <a:t>Facultății</a:t>
            </a:r>
            <a:r>
              <a:rPr lang="en-US" dirty="0"/>
              <a:t> de </a:t>
            </a:r>
            <a:r>
              <a:rPr lang="en-US" dirty="0" err="1"/>
              <a:t>Matematică</a:t>
            </a:r>
            <a:r>
              <a:rPr lang="en-US" dirty="0"/>
              <a:t> </a:t>
            </a:r>
            <a:r>
              <a:rPr lang="en-US" dirty="0" err="1"/>
              <a:t>și</a:t>
            </a:r>
            <a:r>
              <a:rPr lang="en-US" dirty="0"/>
              <a:t> </a:t>
            </a:r>
            <a:r>
              <a:rPr lang="en-US" dirty="0" err="1"/>
              <a:t>Informatică</a:t>
            </a:r>
            <a:r>
              <a:rPr lang="en-US" dirty="0"/>
              <a:t> din </a:t>
            </a:r>
            <a:r>
              <a:rPr lang="en-US" dirty="0" err="1"/>
              <a:t>cadrul</a:t>
            </a:r>
            <a:r>
              <a:rPr lang="en-US" dirty="0"/>
              <a:t> </a:t>
            </a:r>
            <a:r>
              <a:rPr lang="en-US" dirty="0" err="1"/>
              <a:t>Universităţii</a:t>
            </a:r>
            <a:r>
              <a:rPr lang="en-US" dirty="0"/>
              <a:t> de Vest </a:t>
            </a:r>
            <a:r>
              <a:rPr lang="en-US" dirty="0" err="1"/>
              <a:t>Timișoara</a:t>
            </a:r>
            <a:r>
              <a:rPr lang="en-US" dirty="0"/>
              <a:t> </a:t>
            </a:r>
            <a:r>
              <a:rPr lang="en-US" dirty="0" err="1"/>
              <a:t>în</a:t>
            </a:r>
            <a:r>
              <a:rPr lang="en-US" dirty="0"/>
              <a:t> </a:t>
            </a:r>
            <a:r>
              <a:rPr lang="en-US" dirty="0" err="1"/>
              <a:t>colaborare</a:t>
            </a:r>
            <a:r>
              <a:rPr lang="en-US" dirty="0"/>
              <a:t> cu ISJ Arad </a:t>
            </a:r>
            <a:r>
              <a:rPr lang="en-US" dirty="0" err="1"/>
              <a:t>dar</a:t>
            </a:r>
            <a:r>
              <a:rPr lang="en-US" dirty="0"/>
              <a:t> </a:t>
            </a:r>
            <a:r>
              <a:rPr lang="en-US" dirty="0" err="1"/>
              <a:t>și</a:t>
            </a:r>
            <a:r>
              <a:rPr lang="en-US" dirty="0"/>
              <a:t> cu </a:t>
            </a:r>
            <a:r>
              <a:rPr lang="en-US" dirty="0" err="1"/>
              <a:t>licee</a:t>
            </a:r>
            <a:r>
              <a:rPr lang="en-US" dirty="0"/>
              <a:t> </a:t>
            </a:r>
            <a:r>
              <a:rPr lang="en-US" dirty="0" err="1"/>
              <a:t>și</a:t>
            </a:r>
            <a:r>
              <a:rPr lang="en-US" dirty="0"/>
              <a:t> </a:t>
            </a:r>
            <a:r>
              <a:rPr lang="en-US" dirty="0" err="1"/>
              <a:t>scoli</a:t>
            </a:r>
            <a:r>
              <a:rPr lang="en-US" dirty="0"/>
              <a:t> din Arad.</a:t>
            </a:r>
          </a:p>
        </p:txBody>
      </p:sp>
    </p:spTree>
    <p:extLst>
      <p:ext uri="{BB962C8B-B14F-4D97-AF65-F5344CB8AC3E}">
        <p14:creationId xmlns:p14="http://schemas.microsoft.com/office/powerpoint/2010/main" val="404205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274</TotalTime>
  <Words>2964</Words>
  <Application>Microsoft Office PowerPoint</Application>
  <PresentationFormat>Custom</PresentationFormat>
  <Paragraphs>99</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Euphemia</vt:lpstr>
      <vt:lpstr>Times New Roman</vt:lpstr>
      <vt:lpstr>Math 16x9</vt:lpstr>
      <vt:lpstr>Concursul “Traian Lalescu”</vt:lpstr>
      <vt:lpstr>Despre concurs</vt:lpstr>
      <vt:lpstr>PowerPoint Presentation</vt:lpstr>
      <vt:lpstr>Participanți</vt:lpstr>
      <vt:lpstr>PowerPoint Presentation</vt:lpstr>
      <vt:lpstr>Organizare</vt:lpstr>
      <vt:lpstr>Despre Traian Lalescu</vt:lpstr>
      <vt:lpstr>PowerPoint Presentation</vt:lpstr>
      <vt:lpstr>Traian Lalescu în Arad</vt:lpstr>
      <vt:lpstr>PowerPoint Presentation</vt:lpstr>
      <vt:lpstr>Desfășurare</vt:lpstr>
      <vt:lpstr>PowerPoint Presentation</vt:lpstr>
      <vt:lpstr>PowerPoint Presentation</vt:lpstr>
      <vt:lpstr>PowerPoint Presentation</vt:lpstr>
      <vt:lpstr>PowerPoint Presentation</vt:lpstr>
      <vt:lpstr>PowerPoint Presentation</vt:lpstr>
      <vt:lpstr>PowerPoint Presentation</vt:lpstr>
      <vt:lpstr>Experiențele Profesorilor</vt:lpstr>
      <vt:lpstr>PowerPoint Presentation</vt:lpstr>
      <vt:lpstr>PowerPoint Presentation</vt:lpstr>
      <vt:lpstr>PowerPoint Presentation</vt:lpstr>
      <vt:lpstr>PowerPoint Presentation</vt:lpstr>
      <vt:lpstr>PowerPoint Presentation</vt:lpstr>
      <vt:lpstr>PowerPoint Presentation</vt:lpstr>
      <vt:lpstr>Experiențele Eleviilor</vt:lpstr>
      <vt:lpstr>PowerPoint Presentation</vt:lpstr>
      <vt:lpstr>PowerPoint Presentation</vt:lpstr>
      <vt:lpstr>PowerPoint Presentation</vt:lpstr>
      <vt:lpstr>PowerPoint Presentation</vt:lpstr>
      <vt:lpstr>Concursul „Traian Lalescu” - o experiență de neuitat</vt:lpstr>
      <vt:lpstr>Bibliografie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Concursul “Traian Lalescu”</dc:title>
  <dc:creator>Dobondi David</dc:creator>
  <cp:lastModifiedBy>Dobondi David</cp:lastModifiedBy>
  <cp:revision>27</cp:revision>
  <dcterms:created xsi:type="dcterms:W3CDTF">2019-10-22T16:48:32Z</dcterms:created>
  <dcterms:modified xsi:type="dcterms:W3CDTF">2019-11-05T14:57:59Z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